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3"/>
    <p:sldMasterId id="2147483657" r:id="rId4"/>
    <p:sldMasterId id="2147483662" r:id="rId5"/>
    <p:sldMasterId id="2147483663" r:id="rId6"/>
    <p:sldMasterId id="2147483664" r:id="rId7"/>
    <p:sldMasterId id="2147483665" r:id="rId8"/>
  </p:sldMasterIdLst>
  <p:notesMasterIdLst>
    <p:notesMasterId r:id="rId30"/>
  </p:notesMasterIdLst>
  <p:handoutMasterIdLst>
    <p:handoutMasterId r:id="rId31"/>
  </p:handoutMasterIdLst>
  <p:sldIdLst>
    <p:sldId id="633" r:id="rId9"/>
    <p:sldId id="634" r:id="rId10"/>
    <p:sldId id="636" r:id="rId11"/>
    <p:sldId id="637" r:id="rId12"/>
    <p:sldId id="657" r:id="rId13"/>
    <p:sldId id="642" r:id="rId14"/>
    <p:sldId id="658" r:id="rId15"/>
    <p:sldId id="660" r:id="rId16"/>
    <p:sldId id="643" r:id="rId17"/>
    <p:sldId id="644" r:id="rId18"/>
    <p:sldId id="645" r:id="rId19"/>
    <p:sldId id="661" r:id="rId20"/>
    <p:sldId id="649" r:id="rId21"/>
    <p:sldId id="654" r:id="rId22"/>
    <p:sldId id="630" r:id="rId23"/>
    <p:sldId id="631" r:id="rId24"/>
    <p:sldId id="653" r:id="rId25"/>
    <p:sldId id="655" r:id="rId26"/>
    <p:sldId id="656" r:id="rId27"/>
    <p:sldId id="647" r:id="rId28"/>
    <p:sldId id="646" r:id="rId29"/>
  </p:sldIdLst>
  <p:sldSz cx="9906000" cy="6858000" type="A4"/>
  <p:notesSz cx="6858000" cy="9144000"/>
  <p:custDataLst>
    <p:tags r:id="rId32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3F7E"/>
    <a:srgbClr val="00264C"/>
    <a:srgbClr val="003366"/>
    <a:srgbClr val="993366"/>
    <a:srgbClr val="0099CC"/>
    <a:srgbClr val="6699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3" autoAdjust="0"/>
    <p:restoredTop sz="94660"/>
  </p:normalViewPr>
  <p:slideViewPr>
    <p:cSldViewPr>
      <p:cViewPr>
        <p:scale>
          <a:sx n="80" d="100"/>
          <a:sy n="80" d="100"/>
        </p:scale>
        <p:origin x="-720" y="-72"/>
      </p:cViewPr>
      <p:guideLst>
        <p:guide orient="horz" pos="1162"/>
        <p:guide orient="horz" pos="4065"/>
        <p:guide orient="horz" pos="164"/>
        <p:guide orient="horz" pos="1525"/>
        <p:guide orient="horz" pos="1979"/>
        <p:guide orient="horz" pos="2704"/>
        <p:guide pos="4526"/>
        <p:guide pos="1170"/>
        <p:guide pos="172"/>
        <p:guide pos="6114"/>
        <p:guide pos="27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5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gs" Target="tags/tag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3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1250" y="796925"/>
            <a:ext cx="4635500" cy="3208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935" y="4340470"/>
            <a:ext cx="5028132" cy="422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um die Formate des Vorlagentextes zu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78822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1pPr>
    <a:lvl2pPr marL="457200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2pPr>
    <a:lvl3pPr marL="9159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3pPr>
    <a:lvl4pPr marL="13731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4pPr>
    <a:lvl5pPr marL="18303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432FBA-4B86-4F34-A269-0EC5F04D0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6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D5BB3A-78E2-4D72-A969-5DF4C925DE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0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4388" y="452438"/>
            <a:ext cx="2246312" cy="567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8" y="452438"/>
            <a:ext cx="6591300" cy="5673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0BD0B6-90C2-4EE3-B162-3B80A6CB9B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5726F-7BAC-436C-9B9C-FC51246DD1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6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F24AC1-5588-4012-8C06-CF95C6878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253DA8-FF9F-4CF4-9FC2-483E479735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0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88" y="1806575"/>
            <a:ext cx="4449762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806575"/>
            <a:ext cx="4449763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69D517-442B-4742-85B2-06DEE43226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0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51CEC5-4D34-4F6C-BCAB-A7019F79F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3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95DBE2-E9E9-434B-880E-95C430F65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39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890E10-C058-4789-A95F-5BE97C2D6B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1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8E3CBC-2869-42C6-87A5-4C20DE4656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DCFEE1-C6EF-44C2-9876-468A09FFF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83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495B80-010A-431B-8BD5-1C844DD6E3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72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B9263C-9CFE-4DA9-B023-A3E6FD2C7E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97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0425" y="452438"/>
            <a:ext cx="2262188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8" y="452438"/>
            <a:ext cx="6637337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903A5B-87C2-40BF-8A33-7919EBE72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19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1981200"/>
            <a:ext cx="41275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5550" y="4114800"/>
            <a:ext cx="41275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53200"/>
            <a:ext cx="9906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			Roche Confidential				              </a:t>
            </a:r>
            <a:fld id="{491A5FFB-A30C-4947-8AF1-82BCA5EB1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DC88C-0322-46CB-B135-294E414419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22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1981200"/>
            <a:ext cx="41275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5550" y="4114800"/>
            <a:ext cx="41275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53200"/>
            <a:ext cx="9906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			Roche Confidential				              </a:t>
            </a:r>
            <a:fld id="{0A2F5086-74B3-4FCC-9F41-9B4798BA9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53313-CA92-4F71-9840-457B380B1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1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53200"/>
            <a:ext cx="9906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			Roche Confidential				              </a:t>
            </a:r>
            <a:fld id="{6237418B-8466-4D8D-ACAB-489AD1148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C3B03-11B1-4558-B18C-935329E64F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69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B5BED6-A168-4672-8E3D-5AAC1A9291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07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FD552F-82D7-428C-8955-745640AC1E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0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FD465D-0655-4BCC-B481-82431B2227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72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88" y="1806575"/>
            <a:ext cx="4449762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806575"/>
            <a:ext cx="4449763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B99F9B-EF68-4CB1-A3F1-1DA67823E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4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CF3CF0-35FB-4BEF-AF46-40BAB9632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12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34D82-8811-4213-80C9-10665267C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50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B037DB-922F-4A95-82C6-46950CF578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99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3F731B-F5BB-49EE-B107-85BFAFF5D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9DEBE1-69C5-456F-BCD2-14101E2A3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20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645DAB-58DF-4111-A4E8-F621522AAE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1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0D6245-710A-49EE-80D5-9822F68D9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86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0425" y="452438"/>
            <a:ext cx="2262188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8" y="452438"/>
            <a:ext cx="6637337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09BC16-8B6C-49E5-A0B5-F388D2C362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84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7557B2-28A3-41B9-82DA-C868A2654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7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0AA092-870B-49F1-84AD-57DACCF2C1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24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CCF5ED-422A-479D-BE9F-D0DC18A1D0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B6A628-E308-4A1E-81C2-545AFCD50B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61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88" y="1806575"/>
            <a:ext cx="4449762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806575"/>
            <a:ext cx="4449763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CEFF30-18E9-4E7D-9B5A-ADBF4EE2AD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92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A1B6FB-F60D-43D2-8CEB-821BB202D5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12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CF68A2-C887-4161-8130-8F0413BC1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9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F4AF35-81AA-4150-B95E-A78597B464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102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D98050-D531-4D4C-A1B7-397A5AD308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58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CADB8-D0C6-490A-9373-F980544951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55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3698CB-C693-45BE-BFA3-47DDBD385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16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0425" y="452438"/>
            <a:ext cx="2262188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8" y="452438"/>
            <a:ext cx="6637337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E979A0-F4F1-4746-9A60-C5D825EA3F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BF0B48-B6A1-417C-B6BF-C2FEF70448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50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809FB4-A6D5-4982-83ED-F9DE921F4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8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45A058-6D9D-4A2B-9D07-3DC9B6F29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97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64E632-6C2F-447C-98EA-1CE02A573C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23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88" y="1806575"/>
            <a:ext cx="4449762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806575"/>
            <a:ext cx="4449763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B4CF8-46FC-40D0-A2A8-A3D3216EEC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05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D61A95-AE31-45C0-86DC-61CFCE27B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39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A1F8F9-871C-4EDA-97CF-1F9A3FB09B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39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3D59FC-F89E-4E65-ADE1-D24E32791B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148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53FF2D-C86D-4503-815E-0E575678ED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87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2C7985-66D5-4686-A9DD-C9ABB258D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332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14A67-F187-429A-83A8-E96F88A93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65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0425" y="452438"/>
            <a:ext cx="2262188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8" y="452438"/>
            <a:ext cx="6637337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E66363-BD9B-49A4-A7E4-D5228C6F0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69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B4B0E8-8CEA-4CD0-8E21-4904D3DAC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4E670F-998E-4F53-ABC3-BB02D92872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645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ED8885-02EA-4C3F-B1DC-E62C265BD9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6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27443E-448E-4974-9B07-23EE2191B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05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88" y="1806575"/>
            <a:ext cx="4449762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806575"/>
            <a:ext cx="4449763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250C07-A5DE-401A-86A9-D3368F089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48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C994A4-740D-4B8B-9261-B4498497F9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5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272EC1-5B83-4D31-8798-65136BEA3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405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9CC006-03C5-4CF9-AF7F-62781C045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045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06D6C7-91D4-4A6B-866F-27BB72E821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700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860AD0-3293-4146-AF5A-FA9FEDEC8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718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A05C47-9BA2-4ED5-8822-A2DFA25225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182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0425" y="452438"/>
            <a:ext cx="2262188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8" y="452438"/>
            <a:ext cx="6637337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75707-1B45-4787-A388-424510973F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5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B1FE5-ECA4-433F-BB69-5C845B4F8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5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6619BC-514D-47E3-8E67-539C1F84B2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3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4D16D0-2F4E-46D8-B13C-AFB82B2A1C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6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LogoBackground"/>
          <p:cNvSpPr>
            <a:spLocks noChangeArrowheads="1"/>
          </p:cNvSpPr>
          <p:nvPr/>
        </p:nvSpPr>
        <p:spPr bwMode="white">
          <a:xfrm>
            <a:off x="8343900" y="115888"/>
            <a:ext cx="1150938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 sz="1800"/>
          </a:p>
        </p:txBody>
      </p:sp>
      <p:pic>
        <p:nvPicPr>
          <p:cNvPr id="1027" name="shpLogoPicDark" descr="roche-brigh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580438" y="180975"/>
            <a:ext cx="106045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AutoShape 14"/>
          <p:cNvSpPr>
            <a:spLocks noChangeArrowheads="1"/>
          </p:cNvSpPr>
          <p:nvPr/>
        </p:nvSpPr>
        <p:spPr bwMode="white">
          <a:xfrm flipH="1">
            <a:off x="8207375" y="6249988"/>
            <a:ext cx="658813" cy="608012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sz="1800"/>
          </a:p>
        </p:txBody>
      </p:sp>
      <p:sp>
        <p:nvSpPr>
          <p:cNvPr id="1029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452438"/>
            <a:ext cx="7980362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0213" y="6323013"/>
            <a:ext cx="9050337" cy="193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/>
            </a:lvl1pPr>
          </a:lstStyle>
          <a:p>
            <a:endParaRPr lang="en-US"/>
          </a:p>
        </p:txBody>
      </p:sp>
      <p:sp>
        <p:nvSpPr>
          <p:cNvPr id="12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2088" y="6475413"/>
            <a:ext cx="439737" cy="193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706C9AF8-27DB-4CAE-AB99-B86C93D5D1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57150" y="6280150"/>
            <a:ext cx="1417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000" b="1">
                <a:solidFill>
                  <a:srgbClr val="231F20"/>
                </a:solidFill>
                <a:latin typeface="Imago-Light" charset="0"/>
              </a:rPr>
              <a:t>Roche </a:t>
            </a:r>
            <a:r>
              <a:rPr lang="en-US" sz="1000" b="1">
                <a:solidFill>
                  <a:srgbClr val="231F20"/>
                </a:solidFill>
                <a:latin typeface="Imago-Light" charset="0"/>
              </a:rPr>
              <a:t>-</a:t>
            </a:r>
            <a:r>
              <a:rPr lang="en-GB" sz="1000" b="1">
                <a:solidFill>
                  <a:srgbClr val="231F20"/>
                </a:solidFill>
                <a:latin typeface="Imago-Light" charset="0"/>
              </a:rPr>
              <a:t>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Clr>
          <a:srgbClr val="840017"/>
        </a:buClr>
        <a:buSzPct val="90000"/>
        <a:buFont typeface="Wingdings" pitchFamily="2" charset="2"/>
        <a:buChar char="£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42888" algn="l" rtl="0" eaLnBrk="0" fontAlgn="base" hangingPunct="0">
        <a:spcBef>
          <a:spcPct val="30000"/>
        </a:spcBef>
        <a:spcAft>
          <a:spcPct val="0"/>
        </a:spcAft>
        <a:buClr>
          <a:srgbClr val="C00020"/>
        </a:buClr>
        <a:buSzPct val="85000"/>
        <a:buFont typeface="Wingdings" pitchFamily="2" charset="2"/>
        <a:buChar char="l"/>
        <a:defRPr>
          <a:solidFill>
            <a:srgbClr val="646464"/>
          </a:solidFill>
          <a:latin typeface="+mn-lt"/>
          <a:cs typeface="+mn-cs"/>
        </a:defRPr>
      </a:lvl2pPr>
      <a:lvl3pPr marL="1201738" indent="-247650" algn="l" rtl="0" eaLnBrk="0" fontAlgn="base" hangingPunct="0">
        <a:spcBef>
          <a:spcPct val="20000"/>
        </a:spcBef>
        <a:spcAft>
          <a:spcPct val="0"/>
        </a:spcAft>
        <a:buClr>
          <a:srgbClr val="C0002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lr>
          <a:srgbClr val="C00020"/>
        </a:buClr>
        <a:buFont typeface="Arial" pitchFamily="34" charset="0"/>
        <a:buChar char="●"/>
        <a:defRPr>
          <a:solidFill>
            <a:srgbClr val="646464"/>
          </a:solidFill>
          <a:latin typeface="+mn-lt"/>
          <a:cs typeface="+mn-cs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lr>
          <a:srgbClr val="C0002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5pPr>
      <a:lvl6pPr marL="2652713" indent="-285750" algn="l" rtl="0" fontAlgn="base">
        <a:spcBef>
          <a:spcPct val="20000"/>
        </a:spcBef>
        <a:spcAft>
          <a:spcPct val="0"/>
        </a:spcAft>
        <a:buClr>
          <a:srgbClr val="C0002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6pPr>
      <a:lvl7pPr marL="3109913" indent="-285750" algn="l" rtl="0" fontAlgn="base">
        <a:spcBef>
          <a:spcPct val="20000"/>
        </a:spcBef>
        <a:spcAft>
          <a:spcPct val="0"/>
        </a:spcAft>
        <a:buClr>
          <a:srgbClr val="C0002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7pPr>
      <a:lvl8pPr marL="3567113" indent="-285750" algn="l" rtl="0" fontAlgn="base">
        <a:spcBef>
          <a:spcPct val="20000"/>
        </a:spcBef>
        <a:spcAft>
          <a:spcPct val="0"/>
        </a:spcAft>
        <a:buClr>
          <a:srgbClr val="C0002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8pPr>
      <a:lvl9pPr marL="4024313" indent="-285750" algn="l" rtl="0" fontAlgn="base">
        <a:spcBef>
          <a:spcPct val="20000"/>
        </a:spcBef>
        <a:spcAft>
          <a:spcPct val="0"/>
        </a:spcAft>
        <a:buClr>
          <a:srgbClr val="C0002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LogoBackground"/>
          <p:cNvSpPr>
            <a:spLocks noChangeArrowheads="1"/>
          </p:cNvSpPr>
          <p:nvPr/>
        </p:nvSpPr>
        <p:spPr bwMode="white">
          <a:xfrm>
            <a:off x="8343900" y="115888"/>
            <a:ext cx="1150938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 sz="1800"/>
          </a:p>
        </p:txBody>
      </p:sp>
      <p:pic>
        <p:nvPicPr>
          <p:cNvPr id="2051" name="shpLogoPicDark" descr="roche-br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580438" y="180975"/>
            <a:ext cx="106045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hidden">
          <a:xfrm>
            <a:off x="0" y="6259513"/>
            <a:ext cx="8602663" cy="5984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1C1C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sz="1800"/>
          </a:p>
        </p:txBody>
      </p:sp>
      <p:sp>
        <p:nvSpPr>
          <p:cNvPr id="2053" name="AutoShape 14"/>
          <p:cNvSpPr>
            <a:spLocks noChangeArrowheads="1"/>
          </p:cNvSpPr>
          <p:nvPr/>
        </p:nvSpPr>
        <p:spPr bwMode="white">
          <a:xfrm flipH="1">
            <a:off x="8207375" y="6249988"/>
            <a:ext cx="658813" cy="608012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sz="1800"/>
          </a:p>
        </p:txBody>
      </p:sp>
      <p:pic>
        <p:nvPicPr>
          <p:cNvPr id="2054" name="Picture 29" descr="oncology new LOGO copy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6378575"/>
            <a:ext cx="1435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452438"/>
            <a:ext cx="7980362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6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806575"/>
            <a:ext cx="90519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0213" y="6323013"/>
            <a:ext cx="9050337" cy="193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/>
            </a:lvl1pPr>
          </a:lstStyle>
          <a:p>
            <a:endParaRPr lang="en-US"/>
          </a:p>
        </p:txBody>
      </p:sp>
      <p:sp>
        <p:nvSpPr>
          <p:cNvPr id="12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2088" y="6475413"/>
            <a:ext cx="439737" cy="193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80559441-2B6F-4EFD-BB37-DE1E7D4C58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9" name="Rectangle 12"/>
          <p:cNvSpPr>
            <a:spLocks noChangeArrowheads="1"/>
          </p:cNvSpPr>
          <p:nvPr userDrawn="1"/>
        </p:nvSpPr>
        <p:spPr bwMode="auto">
          <a:xfrm>
            <a:off x="57150" y="6280150"/>
            <a:ext cx="1417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000" b="1">
                <a:solidFill>
                  <a:srgbClr val="231F20"/>
                </a:solidFill>
                <a:latin typeface="Imago-Light" charset="0"/>
              </a:rPr>
              <a:t>Roche </a:t>
            </a:r>
            <a:r>
              <a:rPr lang="en-US" sz="1000" b="1">
                <a:solidFill>
                  <a:srgbClr val="231F20"/>
                </a:solidFill>
                <a:latin typeface="Imago-Light" charset="0"/>
              </a:rPr>
              <a:t>-</a:t>
            </a:r>
            <a:r>
              <a:rPr lang="en-GB" sz="1000" b="1">
                <a:solidFill>
                  <a:srgbClr val="231F20"/>
                </a:solidFill>
                <a:latin typeface="Imago-Light" charset="0"/>
              </a:rPr>
              <a:t>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733" r:id="rId12"/>
    <p:sldLayoutId id="2147483735" r:id="rId13"/>
    <p:sldLayoutId id="214748373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Clr>
          <a:srgbClr val="840017"/>
        </a:buClr>
        <a:buSzPct val="90000"/>
        <a:buFont typeface="Wingdings" pitchFamily="2" charset="2"/>
        <a:buChar char="£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42888" algn="l" rtl="0" eaLnBrk="0" fontAlgn="base" hangingPunct="0">
        <a:spcBef>
          <a:spcPct val="30000"/>
        </a:spcBef>
        <a:spcAft>
          <a:spcPct val="0"/>
        </a:spcAft>
        <a:buClr>
          <a:srgbClr val="C00020"/>
        </a:buClr>
        <a:buSzPct val="85000"/>
        <a:buFont typeface="Wingdings" pitchFamily="2" charset="2"/>
        <a:buChar char="l"/>
        <a:defRPr>
          <a:solidFill>
            <a:srgbClr val="646464"/>
          </a:solidFill>
          <a:latin typeface="+mn-lt"/>
          <a:cs typeface="+mn-cs"/>
        </a:defRPr>
      </a:lvl2pPr>
      <a:lvl3pPr marL="1201738" indent="-247650" algn="l" rtl="0" eaLnBrk="0" fontAlgn="base" hangingPunct="0">
        <a:spcBef>
          <a:spcPct val="20000"/>
        </a:spcBef>
        <a:spcAft>
          <a:spcPct val="0"/>
        </a:spcAft>
        <a:buClr>
          <a:srgbClr val="C0002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lr>
          <a:srgbClr val="C00020"/>
        </a:buClr>
        <a:buFont typeface="Arial" pitchFamily="34" charset="0"/>
        <a:buChar char="●"/>
        <a:defRPr>
          <a:solidFill>
            <a:srgbClr val="646464"/>
          </a:solidFill>
          <a:latin typeface="+mn-lt"/>
          <a:cs typeface="+mn-cs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lr>
          <a:srgbClr val="C0002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5pPr>
      <a:lvl6pPr marL="2652713" indent="-285750" algn="l" rtl="0" fontAlgn="base">
        <a:spcBef>
          <a:spcPct val="20000"/>
        </a:spcBef>
        <a:spcAft>
          <a:spcPct val="0"/>
        </a:spcAft>
        <a:buClr>
          <a:srgbClr val="C0002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6pPr>
      <a:lvl7pPr marL="3109913" indent="-285750" algn="l" rtl="0" fontAlgn="base">
        <a:spcBef>
          <a:spcPct val="20000"/>
        </a:spcBef>
        <a:spcAft>
          <a:spcPct val="0"/>
        </a:spcAft>
        <a:buClr>
          <a:srgbClr val="C0002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7pPr>
      <a:lvl8pPr marL="3567113" indent="-285750" algn="l" rtl="0" fontAlgn="base">
        <a:spcBef>
          <a:spcPct val="20000"/>
        </a:spcBef>
        <a:spcAft>
          <a:spcPct val="0"/>
        </a:spcAft>
        <a:buClr>
          <a:srgbClr val="C0002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8pPr>
      <a:lvl9pPr marL="4024313" indent="-285750" algn="l" rtl="0" fontAlgn="base">
        <a:spcBef>
          <a:spcPct val="20000"/>
        </a:spcBef>
        <a:spcAft>
          <a:spcPct val="0"/>
        </a:spcAft>
        <a:buClr>
          <a:srgbClr val="C0002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305550"/>
            <a:ext cx="968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hpLogoBackground"/>
          <p:cNvSpPr>
            <a:spLocks noChangeArrowheads="1"/>
          </p:cNvSpPr>
          <p:nvPr/>
        </p:nvSpPr>
        <p:spPr bwMode="white">
          <a:xfrm>
            <a:off x="8343900" y="115888"/>
            <a:ext cx="1150938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 sz="1800"/>
          </a:p>
        </p:txBody>
      </p:sp>
      <p:pic>
        <p:nvPicPr>
          <p:cNvPr id="3076" name="shpLogoPicDark" descr="roche-brigh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580438" y="180975"/>
            <a:ext cx="106045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452438"/>
            <a:ext cx="7980362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806575"/>
            <a:ext cx="90519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0213" y="6323013"/>
            <a:ext cx="9050337" cy="193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/>
            </a:lvl1pPr>
          </a:lstStyle>
          <a:p>
            <a:endParaRPr lang="en-US"/>
          </a:p>
        </p:txBody>
      </p:sp>
      <p:sp>
        <p:nvSpPr>
          <p:cNvPr id="12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2088" y="6475413"/>
            <a:ext cx="439737" cy="193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5890C53A-48A8-48A0-9050-0427F11070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1" name="Rectangle 11"/>
          <p:cNvSpPr>
            <a:spLocks noChangeArrowheads="1"/>
          </p:cNvSpPr>
          <p:nvPr userDrawn="1"/>
        </p:nvSpPr>
        <p:spPr bwMode="auto">
          <a:xfrm>
            <a:off x="57150" y="6280150"/>
            <a:ext cx="1417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000" b="1">
                <a:solidFill>
                  <a:srgbClr val="231F20"/>
                </a:solidFill>
                <a:latin typeface="Imago-Light" charset="0"/>
              </a:rPr>
              <a:t>Roche </a:t>
            </a:r>
            <a:r>
              <a:rPr lang="en-US" sz="1000" b="1">
                <a:solidFill>
                  <a:srgbClr val="231F20"/>
                </a:solidFill>
                <a:latin typeface="Imago-Light" charset="0"/>
              </a:rPr>
              <a:t>-</a:t>
            </a:r>
            <a:r>
              <a:rPr lang="en-GB" sz="1000" b="1">
                <a:solidFill>
                  <a:srgbClr val="231F20"/>
                </a:solidFill>
                <a:latin typeface="Imago-Light" charset="0"/>
              </a:rPr>
              <a:t>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Clr>
          <a:srgbClr val="0099CC"/>
        </a:buClr>
        <a:buFont typeface="Wingdings" pitchFamily="2" charset="2"/>
        <a:buChar char="£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42888" algn="l" rtl="0" eaLnBrk="0" fontAlgn="base" hangingPunct="0">
        <a:spcBef>
          <a:spcPct val="30000"/>
        </a:spcBef>
        <a:spcAft>
          <a:spcPct val="0"/>
        </a:spcAft>
        <a:buClr>
          <a:srgbClr val="0099CC"/>
        </a:buClr>
        <a:buFont typeface="Wingdings" pitchFamily="2" charset="2"/>
        <a:buChar char="l"/>
        <a:defRPr>
          <a:solidFill>
            <a:srgbClr val="646464"/>
          </a:solidFill>
          <a:latin typeface="+mn-lt"/>
          <a:cs typeface="+mn-cs"/>
        </a:defRPr>
      </a:lvl2pPr>
      <a:lvl3pPr marL="1201738" indent="-2476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pitchFamily="34" charset="0"/>
        <a:buChar char="●"/>
        <a:defRPr>
          <a:solidFill>
            <a:srgbClr val="646464"/>
          </a:solidFill>
          <a:latin typeface="+mn-lt"/>
          <a:cs typeface="+mn-cs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5pPr>
      <a:lvl6pPr marL="2652713" indent="-28575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6pPr>
      <a:lvl7pPr marL="3109913" indent="-28575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7pPr>
      <a:lvl8pPr marL="3567113" indent="-28575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8pPr>
      <a:lvl9pPr marL="4024313" indent="-28575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0"/>
          <p:cNvGrpSpPr>
            <a:grpSpLocks/>
          </p:cNvGrpSpPr>
          <p:nvPr userDrawn="1"/>
        </p:nvGrpSpPr>
        <p:grpSpPr bwMode="auto">
          <a:xfrm>
            <a:off x="-15875" y="6403975"/>
            <a:ext cx="9899650" cy="481013"/>
            <a:chOff x="0" y="1010"/>
            <a:chExt cx="6236" cy="303"/>
          </a:xfrm>
        </p:grpSpPr>
        <p:sp>
          <p:nvSpPr>
            <p:cNvPr id="4106" name="Rectangle 7"/>
            <p:cNvSpPr>
              <a:spLocks noChangeArrowheads="1"/>
            </p:cNvSpPr>
            <p:nvPr/>
          </p:nvSpPr>
          <p:spPr bwMode="hidden">
            <a:xfrm>
              <a:off x="0" y="1044"/>
              <a:ext cx="5529" cy="23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7CE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GB" sz="1800">
                <a:ea typeface="MS PGothic" pitchFamily="34" charset="-128"/>
              </a:endParaRPr>
            </a:p>
          </p:txBody>
        </p:sp>
        <p:sp>
          <p:nvSpPr>
            <p:cNvPr id="4107" name="AutoShape 8"/>
            <p:cNvSpPr>
              <a:spLocks noChangeArrowheads="1"/>
            </p:cNvSpPr>
            <p:nvPr/>
          </p:nvSpPr>
          <p:spPr bwMode="white">
            <a:xfrm flipH="1">
              <a:off x="5290" y="1010"/>
              <a:ext cx="415" cy="303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GB" sz="1800">
                <a:ea typeface="MS PGothic" pitchFamily="34" charset="-128"/>
              </a:endParaRPr>
            </a:p>
          </p:txBody>
        </p:sp>
        <p:pic>
          <p:nvPicPr>
            <p:cNvPr id="4108" name="Picture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95" t="20168" r="13380" b="23853"/>
            <a:stretch>
              <a:fillRect/>
            </a:stretch>
          </p:blipFill>
          <p:spPr bwMode="auto">
            <a:xfrm>
              <a:off x="5388" y="1026"/>
              <a:ext cx="84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shpLogoBackground"/>
          <p:cNvSpPr>
            <a:spLocks noChangeArrowheads="1"/>
          </p:cNvSpPr>
          <p:nvPr/>
        </p:nvSpPr>
        <p:spPr bwMode="white">
          <a:xfrm>
            <a:off x="8343900" y="115888"/>
            <a:ext cx="1150938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 sz="1800"/>
          </a:p>
        </p:txBody>
      </p:sp>
      <p:pic>
        <p:nvPicPr>
          <p:cNvPr id="4100" name="shpLogoPicDark" descr="roche-brigh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580438" y="180975"/>
            <a:ext cx="106045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452438"/>
            <a:ext cx="7980362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806575"/>
            <a:ext cx="90519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0213" y="6323013"/>
            <a:ext cx="9050337" cy="193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/>
            </a:lvl1pPr>
          </a:lstStyle>
          <a:p>
            <a:endParaRPr lang="en-US"/>
          </a:p>
        </p:txBody>
      </p:sp>
      <p:sp>
        <p:nvSpPr>
          <p:cNvPr id="12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2088" y="6475413"/>
            <a:ext cx="439737" cy="193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DB5E1EFA-7709-4D2A-B2EC-6FD6DFB7BF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57150" y="6280150"/>
            <a:ext cx="1417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000" b="1">
                <a:solidFill>
                  <a:srgbClr val="231F20"/>
                </a:solidFill>
                <a:latin typeface="Imago-Light" charset="0"/>
              </a:rPr>
              <a:t>Roche </a:t>
            </a:r>
            <a:r>
              <a:rPr lang="en-US" sz="1000" b="1">
                <a:solidFill>
                  <a:srgbClr val="231F20"/>
                </a:solidFill>
                <a:latin typeface="Imago-Light" charset="0"/>
              </a:rPr>
              <a:t>-</a:t>
            </a:r>
            <a:r>
              <a:rPr lang="en-GB" sz="1000" b="1">
                <a:solidFill>
                  <a:srgbClr val="231F20"/>
                </a:solidFill>
                <a:latin typeface="Imago-Light" charset="0"/>
              </a:rPr>
              <a:t>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Font typeface="Wingdings" pitchFamily="2" charset="2"/>
        <a:buChar char="£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42888" algn="l" rtl="0" eaLnBrk="0" fontAlgn="base" hangingPunct="0"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>
          <a:solidFill>
            <a:srgbClr val="646464"/>
          </a:solidFill>
          <a:latin typeface="+mn-lt"/>
          <a:cs typeface="+mn-cs"/>
        </a:defRPr>
      </a:lvl2pPr>
      <a:lvl3pPr marL="1201738" indent="-2476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●"/>
        <a:defRPr>
          <a:solidFill>
            <a:srgbClr val="646464"/>
          </a:solidFill>
          <a:latin typeface="+mn-lt"/>
          <a:cs typeface="+mn-cs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5pPr>
      <a:lvl6pPr marL="2652713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6pPr>
      <a:lvl7pPr marL="3109913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7pPr>
      <a:lvl8pPr marL="3567113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8pPr>
      <a:lvl9pPr marL="4024313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3"/>
          <p:cNvGrpSpPr>
            <a:grpSpLocks/>
          </p:cNvGrpSpPr>
          <p:nvPr userDrawn="1"/>
        </p:nvGrpSpPr>
        <p:grpSpPr bwMode="auto">
          <a:xfrm>
            <a:off x="128588" y="6453188"/>
            <a:ext cx="9683750" cy="481012"/>
            <a:chOff x="0" y="1373"/>
            <a:chExt cx="6100" cy="303"/>
          </a:xfrm>
        </p:grpSpPr>
        <p:sp>
          <p:nvSpPr>
            <p:cNvPr id="5130" name="Rectangle 7"/>
            <p:cNvSpPr>
              <a:spLocks noChangeArrowheads="1"/>
            </p:cNvSpPr>
            <p:nvPr/>
          </p:nvSpPr>
          <p:spPr bwMode="hidden">
            <a:xfrm>
              <a:off x="0" y="1409"/>
              <a:ext cx="5266" cy="23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99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GB" sz="1800">
                <a:ea typeface="MS PGothic" pitchFamily="34" charset="-128"/>
              </a:endParaRPr>
            </a:p>
          </p:txBody>
        </p:sp>
        <p:sp>
          <p:nvSpPr>
            <p:cNvPr id="5131" name="AutoShape 8"/>
            <p:cNvSpPr>
              <a:spLocks noChangeArrowheads="1"/>
            </p:cNvSpPr>
            <p:nvPr/>
          </p:nvSpPr>
          <p:spPr bwMode="white">
            <a:xfrm flipH="1">
              <a:off x="4934" y="1373"/>
              <a:ext cx="415" cy="303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GB" sz="1800">
                <a:ea typeface="MS PGothic" pitchFamily="34" charset="-128"/>
              </a:endParaRPr>
            </a:p>
          </p:txBody>
        </p:sp>
        <p:pic>
          <p:nvPicPr>
            <p:cNvPr id="5132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1414"/>
              <a:ext cx="107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shpLogoBackground"/>
          <p:cNvSpPr>
            <a:spLocks noChangeArrowheads="1"/>
          </p:cNvSpPr>
          <p:nvPr/>
        </p:nvSpPr>
        <p:spPr bwMode="white">
          <a:xfrm>
            <a:off x="8343900" y="115888"/>
            <a:ext cx="1150938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 sz="1800"/>
          </a:p>
        </p:txBody>
      </p:sp>
      <p:pic>
        <p:nvPicPr>
          <p:cNvPr id="5124" name="shpLogoPicDark" descr="roche-brigh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580438" y="180975"/>
            <a:ext cx="106045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452438"/>
            <a:ext cx="7980362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806575"/>
            <a:ext cx="90519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0213" y="6323013"/>
            <a:ext cx="9050337" cy="193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/>
            </a:lvl1pPr>
          </a:lstStyle>
          <a:p>
            <a:endParaRPr lang="en-US"/>
          </a:p>
        </p:txBody>
      </p:sp>
      <p:sp>
        <p:nvSpPr>
          <p:cNvPr id="12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2088" y="6475413"/>
            <a:ext cx="439737" cy="193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7921E8F9-4EAF-44AD-A2DA-E3777D502A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9" name="Rectangle 12"/>
          <p:cNvSpPr>
            <a:spLocks noChangeArrowheads="1"/>
          </p:cNvSpPr>
          <p:nvPr userDrawn="1"/>
        </p:nvSpPr>
        <p:spPr bwMode="auto">
          <a:xfrm>
            <a:off x="57150" y="6280150"/>
            <a:ext cx="1417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000" b="1">
                <a:solidFill>
                  <a:srgbClr val="231F20"/>
                </a:solidFill>
                <a:latin typeface="Imago-Light" charset="0"/>
              </a:rPr>
              <a:t>Roche </a:t>
            </a:r>
            <a:r>
              <a:rPr lang="en-US" sz="1000" b="1">
                <a:solidFill>
                  <a:srgbClr val="231F20"/>
                </a:solidFill>
                <a:latin typeface="Imago-Light" charset="0"/>
              </a:rPr>
              <a:t>-</a:t>
            </a:r>
            <a:r>
              <a:rPr lang="en-GB" sz="1000" b="1">
                <a:solidFill>
                  <a:srgbClr val="231F20"/>
                </a:solidFill>
                <a:latin typeface="Imago-Light" charset="0"/>
              </a:rPr>
              <a:t>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Clr>
          <a:srgbClr val="009900"/>
        </a:buClr>
        <a:buFont typeface="Wingdings" pitchFamily="2" charset="2"/>
        <a:buChar char="£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42888" algn="l" rtl="0" eaLnBrk="0" fontAlgn="base" hangingPunct="0">
        <a:spcBef>
          <a:spcPct val="30000"/>
        </a:spcBef>
        <a:spcAft>
          <a:spcPct val="0"/>
        </a:spcAft>
        <a:buClr>
          <a:srgbClr val="009900"/>
        </a:buClr>
        <a:buFont typeface="Wingdings" pitchFamily="2" charset="2"/>
        <a:buChar char="l"/>
        <a:defRPr>
          <a:solidFill>
            <a:srgbClr val="646464"/>
          </a:solidFill>
          <a:latin typeface="+mn-lt"/>
          <a:cs typeface="+mn-cs"/>
        </a:defRPr>
      </a:lvl2pPr>
      <a:lvl3pPr marL="1201738" indent="-24765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pitchFamily="34" charset="0"/>
        <a:buChar char="●"/>
        <a:defRPr>
          <a:solidFill>
            <a:srgbClr val="646464"/>
          </a:solidFill>
          <a:latin typeface="+mn-lt"/>
          <a:cs typeface="+mn-cs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5pPr>
      <a:lvl6pPr marL="2652713" indent="-28575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6pPr>
      <a:lvl7pPr marL="3109913" indent="-28575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7pPr>
      <a:lvl8pPr marL="3567113" indent="-28575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8pPr>
      <a:lvl9pPr marL="4024313" indent="-28575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 userDrawn="1"/>
        </p:nvSpPr>
        <p:spPr bwMode="hidden">
          <a:xfrm>
            <a:off x="71438" y="6518275"/>
            <a:ext cx="8769350" cy="3667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GB" sz="1800">
              <a:ea typeface="MS PGothic" pitchFamily="34" charset="-128"/>
            </a:endParaRPr>
          </a:p>
        </p:txBody>
      </p:sp>
      <p:sp>
        <p:nvSpPr>
          <p:cNvPr id="6147" name="AutoShape 8"/>
          <p:cNvSpPr>
            <a:spLocks noChangeArrowheads="1"/>
          </p:cNvSpPr>
          <p:nvPr userDrawn="1"/>
        </p:nvSpPr>
        <p:spPr bwMode="white">
          <a:xfrm flipH="1">
            <a:off x="8253413" y="6461125"/>
            <a:ext cx="658812" cy="481013"/>
          </a:xfrm>
          <a:prstGeom prst="flowChartDelay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GB" sz="1800">
              <a:ea typeface="MS PGothic" pitchFamily="34" charset="-128"/>
            </a:endParaRPr>
          </a:p>
        </p:txBody>
      </p:sp>
      <p:pic>
        <p:nvPicPr>
          <p:cNvPr id="6148" name="Picture 1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421438"/>
            <a:ext cx="14478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shpLogoBackground"/>
          <p:cNvSpPr>
            <a:spLocks noChangeArrowheads="1"/>
          </p:cNvSpPr>
          <p:nvPr/>
        </p:nvSpPr>
        <p:spPr bwMode="white">
          <a:xfrm>
            <a:off x="8343900" y="115888"/>
            <a:ext cx="1150938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 sz="1800"/>
          </a:p>
        </p:txBody>
      </p:sp>
      <p:pic>
        <p:nvPicPr>
          <p:cNvPr id="6150" name="shpLogoPicDark" descr="roche-brigh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580438" y="180975"/>
            <a:ext cx="106045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452438"/>
            <a:ext cx="7980362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2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806575"/>
            <a:ext cx="90519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0213" y="6323013"/>
            <a:ext cx="9050337" cy="193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/>
            </a:lvl1pPr>
          </a:lstStyle>
          <a:p>
            <a:endParaRPr lang="en-US"/>
          </a:p>
        </p:txBody>
      </p:sp>
      <p:sp>
        <p:nvSpPr>
          <p:cNvPr id="12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2088" y="6475413"/>
            <a:ext cx="439737" cy="193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B906CE58-F980-4DDC-BEFD-43EE52FEA1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5" name="Rectangle 12"/>
          <p:cNvSpPr>
            <a:spLocks noChangeArrowheads="1"/>
          </p:cNvSpPr>
          <p:nvPr userDrawn="1"/>
        </p:nvSpPr>
        <p:spPr bwMode="auto">
          <a:xfrm>
            <a:off x="57150" y="6280150"/>
            <a:ext cx="1417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000" b="1">
                <a:solidFill>
                  <a:srgbClr val="231F20"/>
                </a:solidFill>
                <a:latin typeface="Imago-Light" charset="0"/>
              </a:rPr>
              <a:t>Roche </a:t>
            </a:r>
            <a:r>
              <a:rPr lang="en-US" sz="1000" b="1">
                <a:solidFill>
                  <a:srgbClr val="231F20"/>
                </a:solidFill>
                <a:latin typeface="Imago-Light" charset="0"/>
              </a:rPr>
              <a:t>-</a:t>
            </a:r>
            <a:r>
              <a:rPr lang="en-GB" sz="1000" b="1">
                <a:solidFill>
                  <a:srgbClr val="231F20"/>
                </a:solidFill>
                <a:latin typeface="Imago-Light" charset="0"/>
              </a:rPr>
              <a:t>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cs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Clr>
          <a:srgbClr val="008080"/>
        </a:buClr>
        <a:buFont typeface="Wingdings" pitchFamily="2" charset="2"/>
        <a:buChar char="£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42888" algn="l" rtl="0" eaLnBrk="0" fontAlgn="base" hangingPunct="0">
        <a:spcBef>
          <a:spcPct val="30000"/>
        </a:spcBef>
        <a:spcAft>
          <a:spcPct val="0"/>
        </a:spcAft>
        <a:buClr>
          <a:srgbClr val="008080"/>
        </a:buClr>
        <a:buFont typeface="Wingdings" pitchFamily="2" charset="2"/>
        <a:buChar char="l"/>
        <a:defRPr>
          <a:solidFill>
            <a:srgbClr val="646464"/>
          </a:solidFill>
          <a:latin typeface="+mn-lt"/>
          <a:cs typeface="+mn-cs"/>
        </a:defRPr>
      </a:lvl2pPr>
      <a:lvl3pPr marL="1201738" indent="-247650" algn="l" rtl="0" eaLnBrk="0" fontAlgn="base" hangingPunct="0">
        <a:spcBef>
          <a:spcPct val="20000"/>
        </a:spcBef>
        <a:spcAft>
          <a:spcPct val="0"/>
        </a:spcAft>
        <a:buClr>
          <a:srgbClr val="00808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lr>
          <a:srgbClr val="008080"/>
        </a:buClr>
        <a:buFont typeface="Arial" pitchFamily="34" charset="0"/>
        <a:buChar char="●"/>
        <a:defRPr>
          <a:solidFill>
            <a:srgbClr val="646464"/>
          </a:solidFill>
          <a:latin typeface="+mn-lt"/>
          <a:cs typeface="+mn-cs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lr>
          <a:srgbClr val="00808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5pPr>
      <a:lvl6pPr marL="2652713" indent="-285750" algn="l" rtl="0" fontAlgn="base">
        <a:spcBef>
          <a:spcPct val="20000"/>
        </a:spcBef>
        <a:spcAft>
          <a:spcPct val="0"/>
        </a:spcAft>
        <a:buClr>
          <a:srgbClr val="00808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6pPr>
      <a:lvl7pPr marL="3109913" indent="-285750" algn="l" rtl="0" fontAlgn="base">
        <a:spcBef>
          <a:spcPct val="20000"/>
        </a:spcBef>
        <a:spcAft>
          <a:spcPct val="0"/>
        </a:spcAft>
        <a:buClr>
          <a:srgbClr val="00808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7pPr>
      <a:lvl8pPr marL="3567113" indent="-285750" algn="l" rtl="0" fontAlgn="base">
        <a:spcBef>
          <a:spcPct val="20000"/>
        </a:spcBef>
        <a:spcAft>
          <a:spcPct val="0"/>
        </a:spcAft>
        <a:buClr>
          <a:srgbClr val="00808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8pPr>
      <a:lvl9pPr marL="4024313" indent="-285750" algn="l" rtl="0" fontAlgn="base">
        <a:spcBef>
          <a:spcPct val="20000"/>
        </a:spcBef>
        <a:spcAft>
          <a:spcPct val="0"/>
        </a:spcAft>
        <a:buClr>
          <a:srgbClr val="008080"/>
        </a:buClr>
        <a:buFont typeface="Arial" pitchFamily="34" charset="0"/>
        <a:buChar char="–"/>
        <a:defRPr>
          <a:solidFill>
            <a:srgbClr val="6464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750300" cy="3505200"/>
          </a:xfrm>
          <a:solidFill>
            <a:schemeClr val="bg1"/>
          </a:solidFill>
        </p:spPr>
        <p:txBody>
          <a:bodyPr/>
          <a:lstStyle/>
          <a:p>
            <a:pPr fontAlgn="b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Longitudinal Analysis</a:t>
            </a:r>
            <a:br>
              <a:rPr lang="en-US" sz="3200" dirty="0" smtClean="0"/>
            </a:br>
            <a:r>
              <a:rPr lang="en-US" sz="3200" i="1" dirty="0" smtClean="0">
                <a:latin typeface="Minion" pitchFamily="18" charset="0"/>
              </a:rPr>
              <a:t>Beyond effect size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endParaRPr lang="en-US" sz="3200" i="1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6496" y="4437112"/>
            <a:ext cx="883285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Cheikh Diack &amp; Nicolas Frey</a:t>
            </a:r>
          </a:p>
          <a:p>
            <a:pPr>
              <a:lnSpc>
                <a:spcPct val="80000"/>
              </a:lnSpc>
            </a:pPr>
            <a:r>
              <a:rPr lang="en-US" sz="1800" b="1" dirty="0" smtClean="0"/>
              <a:t>M&amp;S  - Translational Research Sciences</a:t>
            </a:r>
          </a:p>
          <a:p>
            <a:pPr algn="l">
              <a:lnSpc>
                <a:spcPct val="80000"/>
              </a:lnSpc>
            </a:pPr>
            <a:endParaRPr lang="en-US" sz="1800" b="1" i="1" dirty="0" smtClean="0">
              <a:latin typeface="Minion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sz="2400" b="1" i="1" dirty="0" smtClean="0">
                <a:latin typeface="Minion" pitchFamily="18" charset="0"/>
              </a:rPr>
              <a:t>EFSPI   13</a:t>
            </a:r>
            <a:r>
              <a:rPr lang="en-US" sz="2400" b="1" i="1" baseline="30000" dirty="0" smtClean="0">
                <a:latin typeface="Minion" pitchFamily="18" charset="0"/>
              </a:rPr>
              <a:t>th</a:t>
            </a:r>
            <a:r>
              <a:rPr lang="en-US" sz="2400" b="1" i="1" dirty="0" smtClean="0">
                <a:latin typeface="Minion" pitchFamily="18" charset="0"/>
              </a:rPr>
              <a:t> September 2012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116632"/>
            <a:ext cx="9505056" cy="1368152"/>
          </a:xfrm>
        </p:spPr>
        <p:txBody>
          <a:bodyPr/>
          <a:lstStyle/>
          <a:p>
            <a:r>
              <a:rPr lang="en-US" sz="3200" dirty="0"/>
              <a:t>Predicted </a:t>
            </a:r>
            <a:r>
              <a:rPr lang="en-US" sz="3200" dirty="0" smtClean="0"/>
              <a:t>Survival (5-FU)</a:t>
            </a:r>
          </a:p>
        </p:txBody>
      </p:sp>
      <p:pic>
        <p:nvPicPr>
          <p:cNvPr id="34821" name="Picture 11"/>
          <p:cNvPicPr>
            <a:picLocks noGrp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"/>
          <a:stretch>
            <a:fillRect/>
          </a:stretch>
        </p:blipFill>
        <p:spPr>
          <a:xfrm>
            <a:off x="1712640" y="3855127"/>
            <a:ext cx="6462000" cy="3168000"/>
          </a:xfrm>
          <a:noFill/>
        </p:spPr>
      </p:pic>
      <p:graphicFrame>
        <p:nvGraphicFramePr>
          <p:cNvPr id="34823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587086"/>
              </p:ext>
            </p:extLst>
          </p:nvPr>
        </p:nvGraphicFramePr>
        <p:xfrm>
          <a:off x="1712640" y="980728"/>
          <a:ext cx="6462000" cy="31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Graph Sheet" r:id="rId4" imgW="3352800" imgH="2590465" progId="SPLUSGraphSheetFileType">
                  <p:embed/>
                </p:oleObj>
              </mc:Choice>
              <mc:Fallback>
                <p:oleObj name="Graph Sheet" r:id="rId4" imgW="3352800" imgH="2590465" progId="SPLUSGraphSheetFileTyp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045"/>
                      <a:stretch>
                        <a:fillRect/>
                      </a:stretch>
                    </p:blipFill>
                    <p:spPr bwMode="auto">
                      <a:xfrm>
                        <a:off x="1712640" y="980728"/>
                        <a:ext cx="6462000" cy="316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5025008" y="1813347"/>
            <a:ext cx="213712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Imago" pitchFamily="2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Imago" pitchFamily="2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Obs: 366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Pred: 373 (337-411)</a:t>
            </a: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5169024" y="4731469"/>
            <a:ext cx="213712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Imago" pitchFamily="2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Imago" pitchFamily="2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Obs: 401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Pred: 387 (349-431)</a:t>
            </a:r>
          </a:p>
        </p:txBody>
      </p:sp>
    </p:spTree>
    <p:extLst>
      <p:ext uri="{BB962C8B-B14F-4D97-AF65-F5344CB8AC3E}">
        <p14:creationId xmlns:p14="http://schemas.microsoft.com/office/powerpoint/2010/main" val="24681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188641"/>
            <a:ext cx="9361040" cy="1008111"/>
          </a:xfrm>
        </p:spPr>
        <p:txBody>
          <a:bodyPr/>
          <a:lstStyle/>
          <a:p>
            <a:r>
              <a:rPr lang="en-US" sz="3200" dirty="0" smtClean="0"/>
              <a:t>Predicting survival for a phase III trial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2400" b="0" dirty="0" smtClean="0">
                <a:latin typeface="Minion" pitchFamily="18" charset="0"/>
              </a:rPr>
              <a:t>Capecitabine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28464" y="1340768"/>
            <a:ext cx="943304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Imago" pitchFamily="2" charset="0"/>
              </a:defRPr>
            </a:lvl1pPr>
            <a:lvl2pPr marL="280988" indent="-166688">
              <a:defRPr sz="2400" b="1">
                <a:solidFill>
                  <a:schemeClr val="tx2"/>
                </a:solidFill>
                <a:latin typeface="Imago" pitchFamily="2" charset="0"/>
              </a:defRPr>
            </a:lvl2pPr>
            <a:lvl3pPr marL="574675" indent="-176213">
              <a:defRPr sz="2400" b="1">
                <a:solidFill>
                  <a:schemeClr val="tx2"/>
                </a:solidFill>
                <a:latin typeface="Imago" pitchFamily="2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Sampling for simulations: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Tx/>
              <a:buChar char="•"/>
            </a:pPr>
            <a:r>
              <a:rPr lang="en-GB" b="0" dirty="0">
                <a:solidFill>
                  <a:schemeClr val="tx1"/>
                </a:solidFill>
                <a:latin typeface="Minion" pitchFamily="18" charset="0"/>
              </a:rPr>
              <a:t>baseline tumor size from 5-FU </a:t>
            </a:r>
            <a:r>
              <a:rPr lang="en-GB" b="0" dirty="0" smtClean="0">
                <a:solidFill>
                  <a:schemeClr val="tx1"/>
                </a:solidFill>
                <a:latin typeface="Minion" pitchFamily="18" charset="0"/>
              </a:rPr>
              <a:t>patients  </a:t>
            </a:r>
            <a:endParaRPr lang="en-GB" b="0" dirty="0">
              <a:solidFill>
                <a:schemeClr val="tx1"/>
              </a:solidFill>
              <a:latin typeface="Minion" pitchFamily="18" charset="0"/>
            </a:endParaRPr>
          </a:p>
          <a:p>
            <a:pPr lvl="1">
              <a:buFontTx/>
              <a:buChar char="•"/>
            </a:pPr>
            <a:r>
              <a:rPr lang="en-GB" b="0" dirty="0">
                <a:solidFill>
                  <a:schemeClr val="tx1"/>
                </a:solidFill>
                <a:latin typeface="Minion" pitchFamily="18" charset="0"/>
              </a:rPr>
              <a:t>dosing history of patients from Phase 2 </a:t>
            </a:r>
            <a:r>
              <a:rPr lang="en-GB" b="0" dirty="0" smtClean="0">
                <a:solidFill>
                  <a:schemeClr val="tx1"/>
                </a:solidFill>
                <a:latin typeface="Minion" pitchFamily="18" charset="0"/>
              </a:rPr>
              <a:t>data </a:t>
            </a:r>
            <a:r>
              <a:rPr lang="en-GB" b="0" dirty="0" smtClean="0">
                <a:solidFill>
                  <a:schemeClr val="accent2"/>
                </a:solidFill>
                <a:latin typeface="Minion" pitchFamily="18" charset="0"/>
              </a:rPr>
              <a:t>- drug parameter</a:t>
            </a:r>
            <a:endParaRPr lang="en-GB" b="0" dirty="0">
              <a:solidFill>
                <a:schemeClr val="tx1"/>
              </a:solidFill>
              <a:latin typeface="Minion" pitchFamily="18" charset="0"/>
            </a:endParaRPr>
          </a:p>
          <a:p>
            <a:pPr lvl="1">
              <a:buFontTx/>
              <a:buChar char="•"/>
            </a:pPr>
            <a:r>
              <a:rPr lang="en-GB" b="0" dirty="0">
                <a:solidFill>
                  <a:schemeClr val="tx1"/>
                </a:solidFill>
                <a:latin typeface="Minion" pitchFamily="18" charset="0"/>
              </a:rPr>
              <a:t>tumor model parameters from uncertainty and </a:t>
            </a:r>
            <a:r>
              <a:rPr lang="en-GB" b="0" dirty="0" smtClean="0">
                <a:solidFill>
                  <a:schemeClr val="tx1"/>
                </a:solidFill>
                <a:latin typeface="Minion" pitchFamily="18" charset="0"/>
              </a:rPr>
              <a:t>inter-individual </a:t>
            </a:r>
            <a:r>
              <a:rPr lang="en-GB" b="0" dirty="0">
                <a:solidFill>
                  <a:schemeClr val="tx1"/>
                </a:solidFill>
                <a:latin typeface="Minion" pitchFamily="18" charset="0"/>
              </a:rPr>
              <a:t>variability:</a:t>
            </a:r>
          </a:p>
          <a:p>
            <a:pPr lvl="2">
              <a:buFontTx/>
              <a:buChar char="-"/>
            </a:pPr>
            <a:r>
              <a:rPr lang="en-GB" b="0" dirty="0">
                <a:solidFill>
                  <a:schemeClr val="tx1"/>
                </a:solidFill>
                <a:latin typeface="Minion" pitchFamily="18" charset="0"/>
              </a:rPr>
              <a:t>Constant cell kill rate </a:t>
            </a:r>
            <a:r>
              <a:rPr lang="en-GB" b="0" dirty="0" smtClean="0">
                <a:solidFill>
                  <a:schemeClr val="tx1"/>
                </a:solidFill>
                <a:latin typeface="Minion" pitchFamily="18" charset="0"/>
              </a:rPr>
              <a:t> from Phase 2 parameters </a:t>
            </a:r>
            <a:r>
              <a:rPr lang="en-GB" b="0" dirty="0" smtClean="0">
                <a:solidFill>
                  <a:schemeClr val="accent2"/>
                </a:solidFill>
                <a:latin typeface="Minion" pitchFamily="18" charset="0"/>
              </a:rPr>
              <a:t>- drug parameter</a:t>
            </a:r>
            <a:endParaRPr lang="en-GB" b="0" dirty="0">
              <a:solidFill>
                <a:schemeClr val="tx1"/>
              </a:solidFill>
              <a:latin typeface="Minion" pitchFamily="18" charset="0"/>
            </a:endParaRPr>
          </a:p>
          <a:p>
            <a:pPr lvl="2"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  <a:latin typeface="Minion" pitchFamily="18" charset="0"/>
              </a:rPr>
              <a:t>resistance </a:t>
            </a:r>
            <a:r>
              <a:rPr lang="en-GB" b="0" dirty="0">
                <a:solidFill>
                  <a:schemeClr val="tx1"/>
                </a:solidFill>
                <a:latin typeface="Minion" pitchFamily="18" charset="0"/>
              </a:rPr>
              <a:t>rate were drawn from Phase 2 </a:t>
            </a:r>
            <a:r>
              <a:rPr lang="en-GB" b="0" dirty="0" smtClean="0">
                <a:solidFill>
                  <a:schemeClr val="tx1"/>
                </a:solidFill>
                <a:latin typeface="Minion" pitchFamily="18" charset="0"/>
              </a:rPr>
              <a:t>parameters </a:t>
            </a:r>
            <a:r>
              <a:rPr lang="en-GB" b="0" dirty="0" smtClean="0">
                <a:solidFill>
                  <a:schemeClr val="accent2"/>
                </a:solidFill>
                <a:latin typeface="Minion" pitchFamily="18" charset="0"/>
              </a:rPr>
              <a:t>- drug parameter</a:t>
            </a:r>
            <a:endParaRPr lang="en-GB" b="0" dirty="0">
              <a:solidFill>
                <a:schemeClr val="tx1"/>
              </a:solidFill>
              <a:latin typeface="Minion" pitchFamily="18" charset="0"/>
            </a:endParaRPr>
          </a:p>
          <a:p>
            <a:pPr lvl="2">
              <a:buFontTx/>
              <a:buChar char="-"/>
            </a:pPr>
            <a:r>
              <a:rPr lang="en-GB" b="0" dirty="0">
                <a:solidFill>
                  <a:schemeClr val="tx1"/>
                </a:solidFill>
                <a:latin typeface="Minion" pitchFamily="18" charset="0"/>
              </a:rPr>
              <a:t>Tumor growth rate from 5-FU </a:t>
            </a:r>
            <a:r>
              <a:rPr lang="en-GB" b="0" dirty="0" smtClean="0">
                <a:solidFill>
                  <a:schemeClr val="tx1"/>
                </a:solidFill>
                <a:latin typeface="Minion" pitchFamily="18" charset="0"/>
              </a:rPr>
              <a:t>studies </a:t>
            </a:r>
            <a:endParaRPr lang="en-GB" b="0" dirty="0">
              <a:solidFill>
                <a:schemeClr val="tx1"/>
              </a:solidFill>
              <a:latin typeface="Minion" pitchFamily="18" charset="0"/>
            </a:endParaRPr>
          </a:p>
          <a:p>
            <a:pPr lvl="1">
              <a:buFontTx/>
              <a:buChar char="•"/>
            </a:pPr>
            <a:r>
              <a:rPr lang="en-GB" b="0" dirty="0">
                <a:solidFill>
                  <a:schemeClr val="tx1"/>
                </a:solidFill>
                <a:latin typeface="Minion" pitchFamily="18" charset="0"/>
              </a:rPr>
              <a:t>survival model parameters from </a:t>
            </a:r>
            <a:r>
              <a:rPr lang="en-GB" b="0" dirty="0" smtClean="0">
                <a:solidFill>
                  <a:schemeClr val="tx1"/>
                </a:solidFill>
                <a:latin typeface="Minion" pitchFamily="18" charset="0"/>
              </a:rPr>
              <a:t>uncertainty </a:t>
            </a:r>
            <a:endParaRPr lang="en-GB" b="0" dirty="0">
              <a:solidFill>
                <a:schemeClr val="tx1"/>
              </a:solidFill>
              <a:latin typeface="Minio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116632"/>
            <a:ext cx="9505056" cy="1368152"/>
          </a:xfrm>
        </p:spPr>
        <p:txBody>
          <a:bodyPr/>
          <a:lstStyle/>
          <a:p>
            <a:r>
              <a:rPr lang="en-US" sz="3200" dirty="0"/>
              <a:t>Predicted </a:t>
            </a:r>
            <a:r>
              <a:rPr lang="en-US" sz="3200" dirty="0" smtClean="0"/>
              <a:t>Survival (Capecitabine)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980728"/>
            <a:ext cx="6024932" cy="490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9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Summary</a:t>
            </a:r>
            <a:endParaRPr lang="en-US" sz="3200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520" y="1916832"/>
            <a:ext cx="8420100" cy="4114800"/>
          </a:xfrm>
        </p:spPr>
        <p:txBody>
          <a:bodyPr/>
          <a:lstStyle/>
          <a:p>
            <a:r>
              <a:rPr lang="en-GB" sz="2400" dirty="0" smtClean="0"/>
              <a:t>The dose-tumor size-survival model was qualified to predict 5-FU survival. Capecitabine Phase III survival were predicted from Phase II tumor measure. </a:t>
            </a:r>
          </a:p>
          <a:p>
            <a:endParaRPr lang="en-GB" sz="2400" dirty="0" smtClean="0"/>
          </a:p>
          <a:p>
            <a:r>
              <a:rPr lang="en-GB" sz="2400" dirty="0" smtClean="0"/>
              <a:t>Further  work has shown that the structure of the tumor size model is robust in at least two tumor types (BC and CRC)</a:t>
            </a:r>
          </a:p>
          <a:p>
            <a:endParaRPr lang="en-GB" sz="2400" dirty="0" smtClean="0"/>
          </a:p>
          <a:p>
            <a:r>
              <a:rPr lang="de-CH" sz="2400" dirty="0" smtClean="0"/>
              <a:t>This approach may be useful tool for decision making</a:t>
            </a:r>
            <a:endParaRPr lang="en-GB" sz="2400" dirty="0"/>
          </a:p>
          <a:p>
            <a:endParaRPr lang="en-US" sz="2400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2686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Overall conclusion</a:t>
            </a:r>
            <a:endParaRPr lang="en-US" sz="3200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512" y="1628800"/>
            <a:ext cx="8420100" cy="4114800"/>
          </a:xfrm>
        </p:spPr>
        <p:txBody>
          <a:bodyPr/>
          <a:lstStyle/>
          <a:p>
            <a:r>
              <a:rPr lang="en-GB" sz="2400" dirty="0" smtClean="0"/>
              <a:t> The </a:t>
            </a:r>
            <a:r>
              <a:rPr lang="de-CH" sz="2400" dirty="0" smtClean="0"/>
              <a:t>characterization </a:t>
            </a:r>
            <a:r>
              <a:rPr lang="de-CH" sz="2400" dirty="0"/>
              <a:t>of the </a:t>
            </a:r>
            <a:r>
              <a:rPr lang="de-CH" sz="2400" dirty="0" smtClean="0"/>
              <a:t>system </a:t>
            </a:r>
            <a:r>
              <a:rPr lang="de-CH" sz="2400" dirty="0"/>
              <a:t>parameters may allow to extrapolate from short term to long term effect </a:t>
            </a:r>
            <a:endParaRPr lang="de-CH" sz="2400" dirty="0" smtClean="0"/>
          </a:p>
          <a:p>
            <a:r>
              <a:rPr lang="de-CH" sz="2400" dirty="0"/>
              <a:t> </a:t>
            </a:r>
            <a:r>
              <a:rPr lang="en-GB" sz="2400" dirty="0" smtClean="0"/>
              <a:t>Similar </a:t>
            </a:r>
            <a:r>
              <a:rPr lang="en-GB" sz="2400" dirty="0"/>
              <a:t>mechanistic approaches work in other disease areas such as Diabetes and HCV</a:t>
            </a:r>
          </a:p>
          <a:p>
            <a:r>
              <a:rPr lang="en-GB" sz="2400" dirty="0" smtClean="0"/>
              <a:t>There </a:t>
            </a:r>
            <a:r>
              <a:rPr lang="en-GB" sz="2400" dirty="0"/>
              <a:t>are different techniques from empirical to more mechanistic approaches for the analysis of longitudinal of data</a:t>
            </a:r>
          </a:p>
          <a:p>
            <a:r>
              <a:rPr lang="en-GB" sz="2400" dirty="0" smtClean="0"/>
              <a:t>More </a:t>
            </a:r>
            <a:r>
              <a:rPr lang="en-GB" sz="2400" dirty="0"/>
              <a:t>synergy between Biostatistics and M&amp;S is needed to improve the quantitative support to drug </a:t>
            </a:r>
            <a:r>
              <a:rPr lang="en-GB" sz="2400" dirty="0" smtClean="0"/>
              <a:t>development</a:t>
            </a:r>
            <a:endParaRPr lang="en-US" sz="2400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7648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9906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Imago" pitchFamily="2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Imago" pitchFamily="2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9pPr>
          </a:lstStyle>
          <a:p>
            <a:pPr algn="l"/>
            <a:fld id="{FAF4993F-92E5-4882-832C-798AA2261DBE}" type="slidenum">
              <a:rPr lang="en-US" sz="1400" i="1" smtClean="0">
                <a:solidFill>
                  <a:schemeClr val="tx1"/>
                </a:solidFill>
                <a:ea typeface="MS PGothic" pitchFamily="34" charset="-128"/>
              </a:rPr>
              <a:pPr algn="l"/>
              <a:t>15</a:t>
            </a:fld>
            <a:endParaRPr lang="en-US" sz="1400" i="1" smtClean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357717" y="266700"/>
            <a:ext cx="7979833" cy="1309688"/>
          </a:xfrm>
        </p:spPr>
        <p:txBody>
          <a:bodyPr/>
          <a:lstStyle/>
          <a:p>
            <a:r>
              <a:rPr lang="en-US" sz="3200" dirty="0" smtClean="0"/>
              <a:t>Acknowledgements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Valerie Cosson</a:t>
            </a:r>
            <a:br>
              <a:rPr lang="en-US" sz="3200" dirty="0" smtClean="0"/>
            </a:br>
            <a:r>
              <a:rPr lang="en-US" sz="3200" dirty="0" smtClean="0"/>
              <a:t>Franziska Schaedeli</a:t>
            </a:r>
            <a:br>
              <a:rPr lang="en-US" sz="3200" dirty="0" smtClean="0"/>
            </a:br>
            <a:r>
              <a:rPr lang="en-US" sz="3200" dirty="0" smtClean="0"/>
              <a:t>Ronald Gieschke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And… many others</a:t>
            </a:r>
          </a:p>
        </p:txBody>
      </p:sp>
      <p:sp>
        <p:nvSpPr>
          <p:cNvPr id="40964" name="Text Box 12"/>
          <p:cNvSpPr txBox="1">
            <a:spLocks noChangeArrowheads="1"/>
          </p:cNvSpPr>
          <p:nvPr/>
        </p:nvSpPr>
        <p:spPr bwMode="auto">
          <a:xfrm>
            <a:off x="7183571" y="2619376"/>
            <a:ext cx="1737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Imago" pitchFamily="2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Imago" pitchFamily="2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ea typeface="MS PGothic" pitchFamily="34" charset="-128"/>
              </a:rPr>
              <a:t>Tumor size</a:t>
            </a:r>
          </a:p>
        </p:txBody>
      </p:sp>
    </p:spTree>
    <p:extLst>
      <p:ext uri="{BB962C8B-B14F-4D97-AF65-F5344CB8AC3E}">
        <p14:creationId xmlns:p14="http://schemas.microsoft.com/office/powerpoint/2010/main" val="23561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384434" y="4437063"/>
            <a:ext cx="710789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 b="1">
                <a:solidFill>
                  <a:schemeClr val="tx2"/>
                </a:solidFill>
                <a:latin typeface="Imago" pitchFamily="2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Imago" pitchFamily="2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9pPr>
          </a:lstStyle>
          <a:p>
            <a:pPr algn="ctr"/>
            <a:r>
              <a:rPr lang="en-US" sz="5800" i="1">
                <a:latin typeface="Minion" pitchFamily="18" charset="0"/>
                <a:ea typeface="MS PGothic" pitchFamily="34" charset="-128"/>
              </a:rPr>
              <a:t>We Innovate Healthcare</a:t>
            </a:r>
          </a:p>
        </p:txBody>
      </p:sp>
      <p:pic>
        <p:nvPicPr>
          <p:cNvPr id="41987" name="shpEndLogoBright" descr="logo_final_b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286001"/>
            <a:ext cx="4079346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white">
          <a:xfrm>
            <a:off x="0" y="6327776"/>
            <a:ext cx="9906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Predict “SO14796” from SO14695 Data The model survival predictions (n=301 patients)</a:t>
            </a:r>
          </a:p>
        </p:txBody>
      </p:sp>
      <p:pic>
        <p:nvPicPr>
          <p:cNvPr id="38916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5"/>
          <a:stretch>
            <a:fillRect/>
          </a:stretch>
        </p:blipFill>
        <p:spPr>
          <a:xfrm>
            <a:off x="1196975" y="1295401"/>
            <a:ext cx="7512050" cy="5357813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 rot="10800000">
            <a:off x="4044950" y="8708"/>
            <a:ext cx="2235729" cy="311200"/>
          </a:xfrm>
          <a:custGeom>
            <a:avLst/>
            <a:gdLst>
              <a:gd name="T0" fmla="*/ 1962664 w 21600"/>
              <a:gd name="T1" fmla="*/ 140494 h 21600"/>
              <a:gd name="T2" fmla="*/ 1031875 w 21600"/>
              <a:gd name="T3" fmla="*/ 280987 h 21600"/>
              <a:gd name="T4" fmla="*/ 101086 w 21600"/>
              <a:gd name="T5" fmla="*/ 140494 h 21600"/>
              <a:gd name="T6" fmla="*/ 10318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58 w 21600"/>
              <a:gd name="T13" fmla="*/ 2858 h 21600"/>
              <a:gd name="T14" fmla="*/ 18742 w 21600"/>
              <a:gd name="T15" fmla="*/ 187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16" y="21600"/>
                </a:lnTo>
                <a:lnTo>
                  <a:pt x="1948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800" b="0">
                <a:solidFill>
                  <a:schemeClr val="tx1"/>
                </a:solidFill>
              </a:rPr>
              <a:t>New Data</a:t>
            </a:r>
          </a:p>
        </p:txBody>
      </p:sp>
      <p:graphicFrame>
        <p:nvGraphicFramePr>
          <p:cNvPr id="38918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4380311" y="2589214"/>
          <a:ext cx="5389827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Worksheet" r:id="rId4" imgW="2867025" imgH="657225" progId="Excel.Sheet.8">
                  <p:embed/>
                </p:oleObj>
              </mc:Choice>
              <mc:Fallback>
                <p:oleObj name="Worksheet" r:id="rId4" imgW="2867025" imgH="6572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0311" y="2589214"/>
                        <a:ext cx="5389827" cy="1146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8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260648"/>
            <a:ext cx="8492752" cy="1309687"/>
          </a:xfrm>
        </p:spPr>
        <p:txBody>
          <a:bodyPr/>
          <a:lstStyle/>
          <a:p>
            <a:r>
              <a:rPr lang="de-CH" sz="3200" dirty="0" smtClean="0"/>
              <a:t>What is the process leading to the observed response?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en-GB" u="sng" dirty="0">
                <a:latin typeface="Minion" pitchFamily="18" charset="0"/>
              </a:rPr>
              <a:t/>
            </a:r>
            <a:br>
              <a:rPr lang="en-GB" u="sng" dirty="0">
                <a:latin typeface="Minion" pitchFamily="18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F24AC1-5588-4012-8C06-CF95C6878D5E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08555" y="1772816"/>
            <a:ext cx="7756260" cy="3965605"/>
            <a:chOff x="756491" y="1379330"/>
            <a:chExt cx="6451128" cy="260785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18512" y="1379330"/>
              <a:ext cx="4291" cy="2304041"/>
            </a:xfrm>
            <a:prstGeom prst="line">
              <a:avLst/>
            </a:prstGeom>
            <a:ln w="381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xplosion 1 6"/>
            <p:cNvSpPr/>
            <p:nvPr/>
          </p:nvSpPr>
          <p:spPr>
            <a:xfrm>
              <a:off x="1292164" y="1568255"/>
              <a:ext cx="1317610" cy="594717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CH" sz="1400" dirty="0"/>
                <a:t>baseline</a:t>
              </a:r>
              <a:endParaRPr lang="en-GB" sz="1400" dirty="0"/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756491" y="2162972"/>
              <a:ext cx="460778" cy="103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dirty="0" smtClean="0"/>
                <a:t>EFFECT SIZE</a:t>
              </a: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4176688" y="3683586"/>
              <a:ext cx="697566" cy="30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2"/>
                  </a:solidFill>
                  <a:latin typeface="Imago" pitchFamily="2" charset="0"/>
                </a:defRPr>
              </a:lvl1pPr>
              <a:lvl2pPr marL="742950" indent="-285750">
                <a:defRPr sz="2400" b="1">
                  <a:solidFill>
                    <a:schemeClr val="tx2"/>
                  </a:solidFill>
                  <a:latin typeface="Imago" pitchFamily="2" charset="0"/>
                </a:defRPr>
              </a:lvl2pPr>
              <a:lvl3pPr marL="1143000" indent="-228600">
                <a:defRPr sz="2400" b="1">
                  <a:solidFill>
                    <a:schemeClr val="tx2"/>
                  </a:solidFill>
                  <a:latin typeface="Imago" pitchFamily="2" charset="0"/>
                </a:defRPr>
              </a:lvl3pPr>
              <a:lvl4pPr marL="1600200" indent="-228600">
                <a:defRPr sz="2400" b="1">
                  <a:solidFill>
                    <a:schemeClr val="tx2"/>
                  </a:solidFill>
                  <a:latin typeface="Imago" pitchFamily="2" charset="0"/>
                </a:defRPr>
              </a:lvl4pPr>
              <a:lvl5pPr marL="2057400" indent="-228600">
                <a:defRPr sz="2400" b="1">
                  <a:solidFill>
                    <a:schemeClr val="tx2"/>
                  </a:solidFill>
                  <a:latin typeface="Imag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Imag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Imag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Imag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Imago" pitchFamily="2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rPr>
                <a:t>TIME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222803" y="3683371"/>
              <a:ext cx="5984816" cy="0"/>
            </a:xfrm>
            <a:prstGeom prst="line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xplosion 1 11"/>
          <p:cNvSpPr/>
          <p:nvPr/>
        </p:nvSpPr>
        <p:spPr bwMode="auto">
          <a:xfrm>
            <a:off x="6465168" y="3539017"/>
            <a:ext cx="1584177" cy="90434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sz="1400" dirty="0"/>
              <a:t>l</a:t>
            </a:r>
            <a:r>
              <a:rPr lang="de-CH" sz="1400" dirty="0" smtClean="0"/>
              <a:t>ast visit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590064" y="5805263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u="sng" dirty="0" smtClean="0"/>
              <a:t>The path </a:t>
            </a:r>
            <a:r>
              <a:rPr lang="en-GB" dirty="0" smtClean="0"/>
              <a:t>from baseline to last visit also matters</a:t>
            </a:r>
            <a:endParaRPr lang="en-GB" u="sng" dirty="0"/>
          </a:p>
        </p:txBody>
      </p:sp>
      <p:cxnSp>
        <p:nvCxnSpPr>
          <p:cNvPr id="8" name="Straight Arrow Connector 7"/>
          <p:cNvCxnSpPr>
            <a:stCxn id="7" idx="3"/>
            <a:endCxn id="12" idx="1"/>
          </p:cNvCxnSpPr>
          <p:nvPr/>
        </p:nvCxnSpPr>
        <p:spPr bwMode="auto">
          <a:xfrm>
            <a:off x="2936777" y="2616529"/>
            <a:ext cx="3528391" cy="128318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reeform 19"/>
          <p:cNvSpPr/>
          <p:nvPr/>
        </p:nvSpPr>
        <p:spPr bwMode="auto">
          <a:xfrm>
            <a:off x="2000672" y="2964453"/>
            <a:ext cx="4634080" cy="1937656"/>
          </a:xfrm>
          <a:custGeom>
            <a:avLst/>
            <a:gdLst>
              <a:gd name="connsiteX0" fmla="*/ 0 w 4498848"/>
              <a:gd name="connsiteY0" fmla="*/ 0 h 1821835"/>
              <a:gd name="connsiteX1" fmla="*/ 2340864 w 4498848"/>
              <a:gd name="connsiteY1" fmla="*/ 1804416 h 1821835"/>
              <a:gd name="connsiteX2" fmla="*/ 4498848 w 4498848"/>
              <a:gd name="connsiteY2" fmla="*/ 963168 h 1821835"/>
              <a:gd name="connsiteX3" fmla="*/ 4498848 w 4498848"/>
              <a:gd name="connsiteY3" fmla="*/ 963168 h 182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8848" h="1821835">
                <a:moveTo>
                  <a:pt x="0" y="0"/>
                </a:moveTo>
                <a:cubicBezTo>
                  <a:pt x="795528" y="821944"/>
                  <a:pt x="1591056" y="1643888"/>
                  <a:pt x="2340864" y="1804416"/>
                </a:cubicBezTo>
                <a:cubicBezTo>
                  <a:pt x="3090672" y="1964944"/>
                  <a:pt x="4498848" y="963168"/>
                  <a:pt x="4498848" y="963168"/>
                </a:cubicBezTo>
                <a:lnTo>
                  <a:pt x="4498848" y="963168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19" name="TextBox 4098"/>
          <p:cNvSpPr txBox="1">
            <a:spLocks noChangeArrowheads="1"/>
          </p:cNvSpPr>
          <p:nvPr/>
        </p:nvSpPr>
        <p:spPr bwMode="auto">
          <a:xfrm>
            <a:off x="4255475" y="4999756"/>
            <a:ext cx="1130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Imago" pitchFamily="2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Imago" pitchFamily="2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9pPr>
          </a:lstStyle>
          <a:p>
            <a:r>
              <a:rPr lang="de-CH" sz="1200" dirty="0">
                <a:solidFill>
                  <a:schemeClr val="accent2"/>
                </a:solidFill>
              </a:rPr>
              <a:t>Are we here?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23" name="TextBox 4098"/>
          <p:cNvSpPr txBox="1">
            <a:spLocks noChangeArrowheads="1"/>
          </p:cNvSpPr>
          <p:nvPr/>
        </p:nvSpPr>
        <p:spPr bwMode="auto">
          <a:xfrm>
            <a:off x="6825208" y="4395740"/>
            <a:ext cx="1130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Imago" pitchFamily="2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Imago" pitchFamily="2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9pPr>
          </a:lstStyle>
          <a:p>
            <a:r>
              <a:rPr lang="de-CH" sz="1200" dirty="0">
                <a:solidFill>
                  <a:schemeClr val="accent2"/>
                </a:solidFill>
              </a:rPr>
              <a:t>Are we here?</a:t>
            </a:r>
            <a:endParaRPr lang="en-GB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7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7277E-6 2.48844E-6 L 0.08296 0.07077 C 0.10154 0.08534 0.11195 0.10754 0.11195 0.13089 C 0.11195 0.15726 0.10154 0.17854 0.08296 0.19311 L -0.26105 0.14153 " pathEditMode="relative" rAng="0" ptsTypes="FffFF">
                                      <p:cBhvr>
                                        <p:cTn id="1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3" y="96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38 -0.02544 L 0.02466 0.04163 C 0.03363 0.05551 0.03859 0.07655 0.03859 0.09852 C 0.03859 0.1235 0.03363 0.14362 0.02466 0.15749 L -0.17281 -0.2049 " pathEditMode="relative" rAng="0" ptsTypes="FffFF">
                                      <p:cBhvr>
                                        <p:cTn id="2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3" y="16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027E-6 3.89454E-6 L 0.04004 0.06706 C 0.04901 0.08094 0.05397 0.10199 0.05397 0.12396 C 0.05397 0.14893 0.04901 0.16905 0.04004 0.18293 L -0.39013 0.05087 " pathEditMode="relative" rAng="0" ptsTypes="FffFF">
                                      <p:cBhvr>
                                        <p:cTn id="27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6" y="9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9" grpId="0"/>
      <p:bldP spid="19" grpId="1"/>
      <p:bldP spid="23" grpId="0"/>
      <p:bldP spid="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146948" y="3581400"/>
            <a:ext cx="7594600" cy="609600"/>
          </a:xfrm>
          <a:prstGeom prst="rect">
            <a:avLst/>
          </a:prstGeom>
          <a:solidFill>
            <a:srgbClr val="006699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776" y="188640"/>
            <a:ext cx="8539956" cy="1525711"/>
          </a:xfrm>
        </p:spPr>
        <p:txBody>
          <a:bodyPr/>
          <a:lstStyle/>
          <a:p>
            <a:r>
              <a:rPr lang="en-US" sz="3200" dirty="0"/>
              <a:t>A</a:t>
            </a:r>
            <a:r>
              <a:rPr lang="en-US" sz="3200" dirty="0" smtClean="0"/>
              <a:t> dose-tumor-survival model for advanced and/or metastatic colorectal cancer (CRC) treated by Capecitabine and 5-FU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To predict survival and difference in Phase 3 Capecitabine </a:t>
            </a:r>
            <a:r>
              <a:rPr lang="en-US" sz="2000" i="1" dirty="0" smtClean="0"/>
              <a:t>versus</a:t>
            </a:r>
            <a:r>
              <a:rPr lang="en-US" sz="2000" dirty="0" smtClean="0"/>
              <a:t> 5-FU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Data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Capecitabine from one Phase II SO14797 (35 </a:t>
            </a:r>
            <a:r>
              <a:rPr lang="en-US" sz="1800" dirty="0" err="1" smtClean="0"/>
              <a:t>pts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5-FU arm data from two Phase III SO14695 (304 </a:t>
            </a:r>
            <a:r>
              <a:rPr lang="en-US" sz="1800" dirty="0" err="1" smtClean="0"/>
              <a:t>pts</a:t>
            </a:r>
            <a:r>
              <a:rPr lang="en-US" sz="1800" dirty="0" smtClean="0"/>
              <a:t>) and SO14796 (301 </a:t>
            </a:r>
            <a:r>
              <a:rPr lang="en-US" sz="1800" dirty="0" err="1" smtClean="0"/>
              <a:t>pts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006699"/>
                </a:solidFill>
              </a:rPr>
              <a:t>Capecitabine arm from the two Phase III studies was only released when  the predictions were in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00669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 smtClean="0"/>
              <a:t>Models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Tumor size model for Capecitabine developed from Phase 2 data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Tumor size model for 5-FU developed from Phase 3 data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Survival model developed from 5-FU Phase 3 Data</a:t>
            </a:r>
          </a:p>
        </p:txBody>
      </p:sp>
    </p:spTree>
    <p:extLst>
      <p:ext uri="{BB962C8B-B14F-4D97-AF65-F5344CB8AC3E}">
        <p14:creationId xmlns:p14="http://schemas.microsoft.com/office/powerpoint/2010/main" val="24724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260648"/>
            <a:ext cx="8492752" cy="1309687"/>
          </a:xfrm>
        </p:spPr>
        <p:txBody>
          <a:bodyPr/>
          <a:lstStyle/>
          <a:p>
            <a:r>
              <a:rPr lang="de-CH" sz="3200" dirty="0" smtClean="0"/>
              <a:t>Only size (of effect) matters!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en-GB" sz="2400" b="0" dirty="0">
                <a:latin typeface="Minion" pitchFamily="18" charset="0"/>
              </a:rPr>
              <a:t>The benefit of a treatment is given by the </a:t>
            </a:r>
            <a:r>
              <a:rPr lang="en-GB" sz="2400" b="0" u="sng" dirty="0">
                <a:latin typeface="Minion" pitchFamily="18" charset="0"/>
              </a:rPr>
              <a:t>size</a:t>
            </a:r>
            <a:r>
              <a:rPr lang="en-GB" sz="2400" b="0" dirty="0">
                <a:latin typeface="Minion" pitchFamily="18" charset="0"/>
              </a:rPr>
              <a:t> of its </a:t>
            </a:r>
            <a:r>
              <a:rPr lang="en-GB" sz="2400" b="0" u="sng" dirty="0">
                <a:latin typeface="Minion" pitchFamily="18" charset="0"/>
              </a:rPr>
              <a:t>impact</a:t>
            </a:r>
            <a:r>
              <a:rPr lang="en-GB" sz="2400" b="0" dirty="0">
                <a:latin typeface="Minion" pitchFamily="18" charset="0"/>
              </a:rPr>
              <a:t> on clinical endpoints</a:t>
            </a:r>
            <a:r>
              <a:rPr lang="en-GB" u="sng" dirty="0">
                <a:latin typeface="Minion" pitchFamily="18" charset="0"/>
              </a:rPr>
              <a:t/>
            </a:r>
            <a:br>
              <a:rPr lang="en-GB" u="sng" dirty="0">
                <a:latin typeface="Minion" pitchFamily="18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F24AC1-5588-4012-8C06-CF95C6878D5E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08555" y="1662221"/>
            <a:ext cx="7756260" cy="3965605"/>
            <a:chOff x="756491" y="1379330"/>
            <a:chExt cx="6451128" cy="260785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18512" y="1379330"/>
              <a:ext cx="4291" cy="2304041"/>
            </a:xfrm>
            <a:prstGeom prst="line">
              <a:avLst/>
            </a:prstGeom>
            <a:ln w="381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xplosion 1 6"/>
            <p:cNvSpPr/>
            <p:nvPr/>
          </p:nvSpPr>
          <p:spPr>
            <a:xfrm>
              <a:off x="1292164" y="1568255"/>
              <a:ext cx="1317610" cy="594717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CH" sz="1400" dirty="0"/>
                <a:t>baseline</a:t>
              </a:r>
              <a:endParaRPr lang="en-GB" sz="1400" dirty="0"/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756491" y="2162972"/>
              <a:ext cx="460778" cy="103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dirty="0" smtClean="0"/>
                <a:t>EFFECT SIZE</a:t>
              </a: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4176688" y="3683586"/>
              <a:ext cx="697566" cy="30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2"/>
                  </a:solidFill>
                  <a:latin typeface="Imago" pitchFamily="2" charset="0"/>
                </a:defRPr>
              </a:lvl1pPr>
              <a:lvl2pPr marL="742950" indent="-285750">
                <a:defRPr sz="2400" b="1">
                  <a:solidFill>
                    <a:schemeClr val="tx2"/>
                  </a:solidFill>
                  <a:latin typeface="Imago" pitchFamily="2" charset="0"/>
                </a:defRPr>
              </a:lvl2pPr>
              <a:lvl3pPr marL="1143000" indent="-228600">
                <a:defRPr sz="2400" b="1">
                  <a:solidFill>
                    <a:schemeClr val="tx2"/>
                  </a:solidFill>
                  <a:latin typeface="Imago" pitchFamily="2" charset="0"/>
                </a:defRPr>
              </a:lvl3pPr>
              <a:lvl4pPr marL="1600200" indent="-228600">
                <a:defRPr sz="2400" b="1">
                  <a:solidFill>
                    <a:schemeClr val="tx2"/>
                  </a:solidFill>
                  <a:latin typeface="Imago" pitchFamily="2" charset="0"/>
                </a:defRPr>
              </a:lvl4pPr>
              <a:lvl5pPr marL="2057400" indent="-228600">
                <a:defRPr sz="2400" b="1">
                  <a:solidFill>
                    <a:schemeClr val="tx2"/>
                  </a:solidFill>
                  <a:latin typeface="Imag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Imag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Imag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Imag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Imago" pitchFamily="2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rPr>
                <a:t>TIME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222803" y="3683371"/>
              <a:ext cx="5984816" cy="0"/>
            </a:xfrm>
            <a:prstGeom prst="line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xplosion 1 11"/>
          <p:cNvSpPr/>
          <p:nvPr/>
        </p:nvSpPr>
        <p:spPr bwMode="auto">
          <a:xfrm>
            <a:off x="6321152" y="3645024"/>
            <a:ext cx="1584177" cy="90434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sz="1400" dirty="0"/>
              <a:t>l</a:t>
            </a:r>
            <a:r>
              <a:rPr lang="de-CH" sz="1400" dirty="0" smtClean="0"/>
              <a:t>ast visit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590064" y="543752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u="sng" dirty="0"/>
              <a:t>Two time points </a:t>
            </a:r>
            <a:r>
              <a:rPr lang="en-GB" dirty="0"/>
              <a:t>are adequate to estimate the </a:t>
            </a:r>
            <a:r>
              <a:rPr lang="en-GB" u="sng" dirty="0"/>
              <a:t>size of </a:t>
            </a:r>
            <a:r>
              <a:rPr lang="en-GB" u="sng" dirty="0" smtClean="0"/>
              <a:t>effect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u="sng" dirty="0"/>
              <a:t>The path </a:t>
            </a:r>
            <a:r>
              <a:rPr lang="en-GB" dirty="0"/>
              <a:t>from baseline to last visit also matters</a:t>
            </a:r>
            <a:endParaRPr lang="en-GB" u="sng" dirty="0"/>
          </a:p>
          <a:p>
            <a:pPr eaLnBrk="1" hangingPunct="1">
              <a:buFont typeface="Arial" charset="0"/>
              <a:buChar char="•"/>
              <a:defRPr/>
            </a:pPr>
            <a:endParaRPr lang="en-GB" u="sng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936777" y="2616529"/>
            <a:ext cx="3384375" cy="128318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 bwMode="auto">
          <a:xfrm>
            <a:off x="2000672" y="2964452"/>
            <a:ext cx="4320480" cy="2048723"/>
          </a:xfrm>
          <a:custGeom>
            <a:avLst/>
            <a:gdLst>
              <a:gd name="connsiteX0" fmla="*/ 0 w 4498848"/>
              <a:gd name="connsiteY0" fmla="*/ 0 h 1821835"/>
              <a:gd name="connsiteX1" fmla="*/ 2340864 w 4498848"/>
              <a:gd name="connsiteY1" fmla="*/ 1804416 h 1821835"/>
              <a:gd name="connsiteX2" fmla="*/ 4498848 w 4498848"/>
              <a:gd name="connsiteY2" fmla="*/ 963168 h 1821835"/>
              <a:gd name="connsiteX3" fmla="*/ 4498848 w 4498848"/>
              <a:gd name="connsiteY3" fmla="*/ 963168 h 182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8848" h="1821835">
                <a:moveTo>
                  <a:pt x="0" y="0"/>
                </a:moveTo>
                <a:cubicBezTo>
                  <a:pt x="795528" y="821944"/>
                  <a:pt x="1591056" y="1643888"/>
                  <a:pt x="2340864" y="1804416"/>
                </a:cubicBezTo>
                <a:cubicBezTo>
                  <a:pt x="3090672" y="1964944"/>
                  <a:pt x="4498848" y="963168"/>
                  <a:pt x="4498848" y="963168"/>
                </a:cubicBezTo>
                <a:lnTo>
                  <a:pt x="4498848" y="963168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0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319909"/>
            <a:ext cx="8784976" cy="1143000"/>
          </a:xfrm>
        </p:spPr>
        <p:txBody>
          <a:bodyPr/>
          <a:lstStyle/>
          <a:p>
            <a:r>
              <a:rPr lang="en-US" sz="3200" dirty="0" smtClean="0"/>
              <a:t>Difference between arms across the 1000 replicates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b="0" dirty="0" smtClean="0">
                <a:latin typeface="Minion" pitchFamily="18" charset="0"/>
              </a:rPr>
              <a:t>Survival difference between arms is difficult to show with 604 patients per arm</a:t>
            </a: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860551"/>
            <a:ext cx="6604000" cy="4710113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789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4560889"/>
            <a:ext cx="2476500" cy="484187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37895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53000" y="5281614"/>
          <a:ext cx="46228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Worksheet" r:id="rId5" imgW="3096678" imgH="664406" progId="Excel.Sheet.8">
                  <p:embed/>
                </p:oleObj>
              </mc:Choice>
              <mc:Fallback>
                <p:oleObj name="Worksheet" r:id="rId5" imgW="3096678" imgH="66440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281614"/>
                        <a:ext cx="46228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8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452438"/>
            <a:ext cx="8348736" cy="1309687"/>
          </a:xfrm>
        </p:spPr>
        <p:txBody>
          <a:bodyPr/>
          <a:lstStyle/>
          <a:p>
            <a:r>
              <a:rPr lang="en-US" sz="3200" dirty="0" smtClean="0"/>
              <a:t>Predicted survival</a:t>
            </a:r>
            <a:br>
              <a:rPr lang="en-US" sz="3200" dirty="0" smtClean="0"/>
            </a:br>
            <a:r>
              <a:rPr lang="en-US" sz="2400" b="0" dirty="0">
                <a:latin typeface="Minion" pitchFamily="18" charset="0"/>
              </a:rPr>
              <a:t>All studies (604 patients per arm)</a:t>
            </a:r>
            <a:br>
              <a:rPr lang="en-US" sz="2400" b="0" dirty="0">
                <a:latin typeface="Minion" pitchFamily="18" charset="0"/>
              </a:rPr>
            </a:br>
            <a:endParaRPr lang="en-US" sz="2400" b="0" dirty="0" smtClean="0">
              <a:latin typeface="Minion" pitchFamily="18" charset="0"/>
            </a:endParaRPr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0"/>
          <a:stretch>
            <a:fillRect/>
          </a:stretch>
        </p:blipFill>
        <p:spPr>
          <a:xfrm>
            <a:off x="848544" y="1196752"/>
            <a:ext cx="7718425" cy="5278438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3686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375150" y="2587626"/>
          <a:ext cx="535715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Worksheet" r:id="rId4" imgW="2867025" imgH="657225" progId="Excel.Sheet.8">
                  <p:embed/>
                </p:oleObj>
              </mc:Choice>
              <mc:Fallback>
                <p:oleObj name="Worksheet" r:id="rId4" imgW="2867025" imgH="6572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2587626"/>
                        <a:ext cx="5357152" cy="1146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90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479" y="0"/>
            <a:ext cx="9777536" cy="1309687"/>
          </a:xfrm>
        </p:spPr>
        <p:txBody>
          <a:bodyPr/>
          <a:lstStyle/>
          <a:p>
            <a:r>
              <a:rPr lang="de-CH" sz="3200" dirty="0" smtClean="0"/>
              <a:t>Integrating the dynamic of the response</a:t>
            </a:r>
            <a:br>
              <a:rPr lang="de-CH" sz="3200" dirty="0" smtClean="0"/>
            </a:br>
            <a:r>
              <a:rPr lang="de-CH" sz="2400" b="0" dirty="0" smtClean="0">
                <a:latin typeface="Minion" pitchFamily="18" charset="0"/>
              </a:rPr>
              <a:t>Modeling the system not the data</a:t>
            </a:r>
            <a:endParaRPr lang="en-GB" sz="2400" b="0" dirty="0">
              <a:latin typeface="Minio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F24AC1-5588-4012-8C06-CF95C6878D5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8" t="2331" r="7712" b="14492"/>
          <a:stretch/>
        </p:blipFill>
        <p:spPr bwMode="auto">
          <a:xfrm>
            <a:off x="504000" y="1988840"/>
            <a:ext cx="4140000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6372" y="5301208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Time (week)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265" y="2628828"/>
            <a:ext cx="553998" cy="21457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dirty="0" smtClean="0"/>
              <a:t>Relative change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42027" y="908720"/>
            <a:ext cx="48734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de-CH" dirty="0" smtClean="0"/>
              <a:t>Can we differentiate the system parameters from the drug parameters ?</a:t>
            </a:r>
          </a:p>
          <a:p>
            <a:pPr>
              <a:spcBef>
                <a:spcPts val="600"/>
              </a:spcBef>
            </a:pPr>
            <a:r>
              <a:rPr lang="de-CH" dirty="0"/>
              <a:t> </a:t>
            </a:r>
            <a:r>
              <a:rPr lang="de-CH" dirty="0" smtClean="0"/>
              <a:t>                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de-CH" dirty="0" smtClean="0"/>
              <a:t>What do we do with such information?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de-CH" dirty="0" smtClean="0"/>
              <a:t>Predict the effect of new drugs on the system</a:t>
            </a:r>
            <a:endParaRPr lang="de-CH" dirty="0"/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de-CH" dirty="0"/>
              <a:t>Long term prediction (e.g.: clinical endpoint)</a:t>
            </a:r>
            <a:endParaRPr lang="de-CH" dirty="0" smtClean="0"/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de-CH" dirty="0" smtClean="0"/>
              <a:t>Detect sub-population and understand their behaviors?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de-CH" dirty="0" smtClean="0"/>
              <a:t>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65" y="1268760"/>
            <a:ext cx="493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Avastin</a:t>
            </a:r>
            <a:r>
              <a:rPr lang="en-GB" dirty="0" smtClean="0">
                <a:sym typeface="Symbol"/>
              </a:rPr>
              <a:t></a:t>
            </a:r>
            <a:r>
              <a:rPr lang="de-CH" b="1" dirty="0" smtClean="0">
                <a:latin typeface="Minion" pitchFamily="18" charset="0"/>
              </a:rPr>
              <a:t>: relative change of tumor size from Baseline </a:t>
            </a:r>
            <a:endParaRPr lang="en-GB" b="1" dirty="0">
              <a:latin typeface="Minio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43825" y="6264275"/>
            <a:ext cx="2055813" cy="457200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rgbClr val="FDA4B5"/>
                </a:solidFill>
                <a:latin typeface="Imago" pitchFamily="2" charset="0"/>
              </a:defRPr>
            </a:lvl1pPr>
            <a:lvl2pPr marL="742950" indent="-285750">
              <a:defRPr sz="2000">
                <a:solidFill>
                  <a:srgbClr val="FDA4B5"/>
                </a:solidFill>
                <a:latin typeface="Imago" pitchFamily="2" charset="0"/>
              </a:defRPr>
            </a:lvl2pPr>
            <a:lvl3pPr marL="1143000" indent="-228600">
              <a:defRPr sz="2000">
                <a:solidFill>
                  <a:srgbClr val="FDA4B5"/>
                </a:solidFill>
                <a:latin typeface="Imago" pitchFamily="2" charset="0"/>
              </a:defRPr>
            </a:lvl3pPr>
            <a:lvl4pPr marL="1600200" indent="-228600">
              <a:defRPr sz="2000">
                <a:solidFill>
                  <a:srgbClr val="FDA4B5"/>
                </a:solidFill>
                <a:latin typeface="Imago" pitchFamily="2" charset="0"/>
              </a:defRPr>
            </a:lvl4pPr>
            <a:lvl5pPr marL="2057400" indent="-228600">
              <a:defRPr sz="2000">
                <a:solidFill>
                  <a:srgbClr val="FDA4B5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9pPr>
          </a:lstStyle>
          <a:p>
            <a:fld id="{1F8C20D7-ABC7-4BE0-899E-354CBAD52D78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2563" y="98425"/>
            <a:ext cx="9723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3200" b="1" dirty="0">
                <a:solidFill>
                  <a:schemeClr val="tx1"/>
                </a:solidFill>
              </a:rPr>
              <a:t>Predicting </a:t>
            </a:r>
            <a:r>
              <a:rPr lang="en-US" sz="3200" b="1" dirty="0" smtClean="0">
                <a:solidFill>
                  <a:schemeClr val="tx1"/>
                </a:solidFill>
              </a:rPr>
              <a:t>survival of a phase </a:t>
            </a:r>
            <a:r>
              <a:rPr lang="en-US" sz="3200" b="1" dirty="0">
                <a:solidFill>
                  <a:schemeClr val="tx1"/>
                </a:solidFill>
              </a:rPr>
              <a:t>III </a:t>
            </a:r>
            <a:r>
              <a:rPr lang="en-US" sz="3200" b="1" dirty="0" smtClean="0"/>
              <a:t>trial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/>
              <a:t>from a longitudinal </a:t>
            </a:r>
            <a:r>
              <a:rPr lang="en-US" sz="3200" b="1" dirty="0"/>
              <a:t>t</a:t>
            </a:r>
            <a:r>
              <a:rPr lang="en-US" sz="3200" b="1" dirty="0" smtClean="0">
                <a:solidFill>
                  <a:schemeClr val="tx1"/>
                </a:solidFill>
              </a:rPr>
              <a:t>umor </a:t>
            </a:r>
            <a:r>
              <a:rPr lang="en-US" sz="3200" b="1" dirty="0" smtClean="0"/>
              <a:t>r</a:t>
            </a:r>
            <a:r>
              <a:rPr lang="en-US" sz="3200" b="1" dirty="0" smtClean="0">
                <a:solidFill>
                  <a:schemeClr val="tx1"/>
                </a:solidFill>
              </a:rPr>
              <a:t>esponse in phase II trial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363538" y="1587500"/>
            <a:ext cx="45450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rgbClr val="FDA4B5"/>
                </a:solidFill>
                <a:latin typeface="Imago" pitchFamily="2" charset="0"/>
              </a:defRPr>
            </a:lvl1pPr>
            <a:lvl2pPr marL="742950" indent="-285750">
              <a:defRPr sz="2000">
                <a:solidFill>
                  <a:srgbClr val="FDA4B5"/>
                </a:solidFill>
                <a:latin typeface="Imago" pitchFamily="2" charset="0"/>
              </a:defRPr>
            </a:lvl2pPr>
            <a:lvl3pPr marL="1143000" indent="-228600">
              <a:defRPr sz="2000">
                <a:solidFill>
                  <a:srgbClr val="FDA4B5"/>
                </a:solidFill>
                <a:latin typeface="Imago" pitchFamily="2" charset="0"/>
              </a:defRPr>
            </a:lvl3pPr>
            <a:lvl4pPr marL="1600200" indent="-228600">
              <a:defRPr sz="2000">
                <a:solidFill>
                  <a:srgbClr val="FDA4B5"/>
                </a:solidFill>
                <a:latin typeface="Imago" pitchFamily="2" charset="0"/>
              </a:defRPr>
            </a:lvl4pPr>
            <a:lvl5pPr marL="2057400" indent="-228600">
              <a:defRPr sz="2000">
                <a:solidFill>
                  <a:srgbClr val="FDA4B5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9pPr>
          </a:lstStyle>
          <a:p>
            <a:r>
              <a:rPr lang="de-CH" sz="2400" b="1" dirty="0" smtClean="0">
                <a:solidFill>
                  <a:srgbClr val="00B050"/>
                </a:solidFill>
              </a:rPr>
              <a:t>5-FU</a:t>
            </a:r>
            <a:endParaRPr lang="de-CH" sz="2400" b="1" dirty="0">
              <a:solidFill>
                <a:srgbClr val="00B050"/>
              </a:solidFill>
            </a:endParaRPr>
          </a:p>
          <a:p>
            <a:r>
              <a:rPr lang="de-CH" b="1" dirty="0">
                <a:solidFill>
                  <a:srgbClr val="00B050"/>
                </a:solidFill>
              </a:rPr>
              <a:t>Phase III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054" name="Rectangle 734"/>
          <p:cNvSpPr>
            <a:spLocks noChangeArrowheads="1"/>
          </p:cNvSpPr>
          <p:nvPr/>
        </p:nvSpPr>
        <p:spPr bwMode="auto">
          <a:xfrm>
            <a:off x="273050" y="1108075"/>
            <a:ext cx="8775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dirty="0">
                <a:solidFill>
                  <a:schemeClr val="tx1"/>
                </a:solidFill>
                <a:latin typeface="Minion" pitchFamily="18" charset="0"/>
              </a:rPr>
              <a:t>XELODA (Capecitabine) in </a:t>
            </a:r>
            <a:r>
              <a:rPr lang="en-US" sz="3200" dirty="0" smtClean="0">
                <a:latin typeface="Minion" pitchFamily="18" charset="0"/>
              </a:rPr>
              <a:t>CRC</a:t>
            </a:r>
            <a:endParaRPr lang="en-US" sz="3200" dirty="0">
              <a:solidFill>
                <a:schemeClr val="tx1"/>
              </a:solidFill>
              <a:latin typeface="Minion" pitchFamily="18" charset="0"/>
            </a:endParaRPr>
          </a:p>
        </p:txBody>
      </p:sp>
      <p:sp>
        <p:nvSpPr>
          <p:cNvPr id="338673" name="Rectangle 753"/>
          <p:cNvSpPr>
            <a:spLocks noChangeArrowheads="1"/>
          </p:cNvSpPr>
          <p:nvPr/>
        </p:nvSpPr>
        <p:spPr bwMode="auto">
          <a:xfrm>
            <a:off x="1397000" y="2393950"/>
            <a:ext cx="32845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marL="179388" lvl="1"/>
            <a:r>
              <a:rPr lang="en-US" sz="1800" b="1" dirty="0">
                <a:solidFill>
                  <a:srgbClr val="00B050"/>
                </a:solidFill>
              </a:rPr>
              <a:t>Treatment:</a:t>
            </a:r>
          </a:p>
          <a:p>
            <a:pPr marL="179388" lvl="1">
              <a:buFontTx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 Constant Cell kill rate</a:t>
            </a:r>
          </a:p>
          <a:p>
            <a:pPr marL="179388" lvl="1">
              <a:buFontTx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 Resistance apparition rate</a:t>
            </a:r>
          </a:p>
        </p:txBody>
      </p:sp>
      <p:sp>
        <p:nvSpPr>
          <p:cNvPr id="338674" name="Text Box 754"/>
          <p:cNvSpPr txBox="1">
            <a:spLocks noChangeArrowheads="1"/>
          </p:cNvSpPr>
          <p:nvPr/>
        </p:nvSpPr>
        <p:spPr bwMode="auto">
          <a:xfrm>
            <a:off x="1397000" y="4289009"/>
            <a:ext cx="31956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marL="342900" indent="-342900">
              <a:defRPr sz="2000">
                <a:solidFill>
                  <a:srgbClr val="FDA4B5"/>
                </a:solidFill>
                <a:latin typeface="Imago" pitchFamily="2" charset="0"/>
              </a:defRPr>
            </a:lvl1pPr>
            <a:lvl2pPr marL="354013" indent="-174625">
              <a:defRPr sz="2000">
                <a:solidFill>
                  <a:srgbClr val="FDA4B5"/>
                </a:solidFill>
                <a:latin typeface="Imago" pitchFamily="2" charset="0"/>
              </a:defRPr>
            </a:lvl2pPr>
            <a:lvl3pPr marL="1143000" indent="-228600">
              <a:defRPr sz="2000">
                <a:solidFill>
                  <a:srgbClr val="FDA4B5"/>
                </a:solidFill>
                <a:latin typeface="Imago" pitchFamily="2" charset="0"/>
              </a:defRPr>
            </a:lvl3pPr>
            <a:lvl4pPr marL="1600200" indent="-228600">
              <a:defRPr sz="2000">
                <a:solidFill>
                  <a:srgbClr val="FDA4B5"/>
                </a:solidFill>
                <a:latin typeface="Imago" pitchFamily="2" charset="0"/>
              </a:defRPr>
            </a:lvl4pPr>
            <a:lvl5pPr marL="2057400" indent="-228600">
              <a:defRPr sz="2000">
                <a:solidFill>
                  <a:srgbClr val="FDA4B5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9pPr>
          </a:lstStyle>
          <a:p>
            <a:pPr lvl="1"/>
            <a:r>
              <a:rPr lang="en-US" sz="1800" b="1" dirty="0">
                <a:solidFill>
                  <a:srgbClr val="00B050"/>
                </a:solidFill>
              </a:rPr>
              <a:t>Patients:</a:t>
            </a:r>
          </a:p>
          <a:p>
            <a:pPr lvl="1">
              <a:buFontTx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Tumor growth rate </a:t>
            </a:r>
          </a:p>
          <a:p>
            <a:pPr lvl="1">
              <a:buFontTx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Tumor size at </a:t>
            </a:r>
            <a:r>
              <a:rPr lang="en-US" sz="1800" dirty="0" smtClean="0">
                <a:solidFill>
                  <a:srgbClr val="00B050"/>
                </a:solidFill>
              </a:rPr>
              <a:t>baseline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38685" name="Rectangle 765"/>
          <p:cNvSpPr>
            <a:spLocks noChangeArrowheads="1"/>
          </p:cNvSpPr>
          <p:nvPr/>
        </p:nvSpPr>
        <p:spPr bwMode="auto">
          <a:xfrm>
            <a:off x="273050" y="2510830"/>
            <a:ext cx="1169987" cy="990600"/>
          </a:xfrm>
          <a:prstGeom prst="rect">
            <a:avLst/>
          </a:prstGeom>
          <a:noFill/>
          <a:ln w="12700" algn="ctr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B050"/>
                </a:solidFill>
              </a:rPr>
              <a:t>Tumor</a:t>
            </a:r>
          </a:p>
          <a:p>
            <a:pPr algn="ctr"/>
            <a:r>
              <a:rPr lang="en-US" sz="1800" b="1" dirty="0">
                <a:solidFill>
                  <a:srgbClr val="00B050"/>
                </a:solidFill>
              </a:rPr>
              <a:t>Model</a:t>
            </a:r>
          </a:p>
        </p:txBody>
      </p:sp>
      <p:sp>
        <p:nvSpPr>
          <p:cNvPr id="338703" name="Rectangle 783"/>
          <p:cNvSpPr>
            <a:spLocks noChangeArrowheads="1"/>
          </p:cNvSpPr>
          <p:nvPr/>
        </p:nvSpPr>
        <p:spPr bwMode="auto">
          <a:xfrm>
            <a:off x="273050" y="1628775"/>
            <a:ext cx="4319588" cy="472598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44547" name="Group 1507"/>
          <p:cNvGrpSpPr>
            <a:grpSpLocks/>
          </p:cNvGrpSpPr>
          <p:nvPr/>
        </p:nvGrpSpPr>
        <p:grpSpPr bwMode="auto">
          <a:xfrm>
            <a:off x="4683125" y="1587501"/>
            <a:ext cx="4364038" cy="1979628"/>
            <a:chOff x="2950" y="1000"/>
            <a:chExt cx="2749" cy="1236"/>
          </a:xfrm>
        </p:grpSpPr>
        <p:sp>
          <p:nvSpPr>
            <p:cNvPr id="2071" name="Text Box 18"/>
            <p:cNvSpPr txBox="1">
              <a:spLocks noChangeArrowheads="1"/>
            </p:cNvSpPr>
            <p:nvPr/>
          </p:nvSpPr>
          <p:spPr bwMode="auto">
            <a:xfrm>
              <a:off x="3021" y="1000"/>
              <a:ext cx="260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FDA4B5"/>
                  </a:solidFill>
                  <a:latin typeface="Imago" pitchFamily="2" charset="0"/>
                </a:defRPr>
              </a:lvl1pPr>
              <a:lvl2pPr marL="742950" indent="-285750">
                <a:defRPr sz="2000">
                  <a:solidFill>
                    <a:srgbClr val="FDA4B5"/>
                  </a:solidFill>
                  <a:latin typeface="Imago" pitchFamily="2" charset="0"/>
                </a:defRPr>
              </a:lvl2pPr>
              <a:lvl3pPr marL="1143000" indent="-228600">
                <a:defRPr sz="2000">
                  <a:solidFill>
                    <a:srgbClr val="FDA4B5"/>
                  </a:solidFill>
                  <a:latin typeface="Imago" pitchFamily="2" charset="0"/>
                </a:defRPr>
              </a:lvl3pPr>
              <a:lvl4pPr marL="1600200" indent="-228600">
                <a:defRPr sz="2000">
                  <a:solidFill>
                    <a:srgbClr val="FDA4B5"/>
                  </a:solidFill>
                  <a:latin typeface="Imago" pitchFamily="2" charset="0"/>
                </a:defRPr>
              </a:lvl4pPr>
              <a:lvl5pPr marL="2057400" indent="-228600">
                <a:defRPr sz="2000">
                  <a:solidFill>
                    <a:srgbClr val="FDA4B5"/>
                  </a:solidFill>
                  <a:latin typeface="Imag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DA4B5"/>
                  </a:solidFill>
                  <a:latin typeface="Imag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DA4B5"/>
                  </a:solidFill>
                  <a:latin typeface="Imag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DA4B5"/>
                  </a:solidFill>
                  <a:latin typeface="Imag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DA4B5"/>
                  </a:solidFill>
                  <a:latin typeface="Imago" pitchFamily="2" charset="0"/>
                </a:defRPr>
              </a:lvl9pPr>
            </a:lstStyle>
            <a:p>
              <a:pPr algn="r"/>
              <a:r>
                <a:rPr lang="en-US" altLang="ja-JP" sz="1800" b="1" dirty="0">
                  <a:solidFill>
                    <a:srgbClr val="99CCFF"/>
                  </a:solidFill>
                  <a:ea typeface="MS PGothic" pitchFamily="34" charset="-128"/>
                </a:rPr>
                <a:t>XELODA</a:t>
              </a:r>
              <a:r>
                <a:rPr lang="en-US" altLang="ja-JP" sz="1800" b="1" dirty="0">
                  <a:solidFill>
                    <a:srgbClr val="99CCFF"/>
                  </a:solidFill>
                  <a:ea typeface="MS PGothic" pitchFamily="34" charset="-128"/>
                  <a:sym typeface="Symbol" pitchFamily="18" charset="2"/>
                </a:rPr>
                <a:t></a:t>
              </a:r>
              <a:r>
                <a:rPr lang="en-US" altLang="ja-JP" sz="1800" b="1" dirty="0">
                  <a:solidFill>
                    <a:srgbClr val="99CCFF"/>
                  </a:solidFill>
                  <a:ea typeface="MS PGothic" pitchFamily="34" charset="-128"/>
                </a:rPr>
                <a:t> (</a:t>
              </a:r>
              <a:r>
                <a:rPr lang="en-US" altLang="ja-JP" sz="1800" b="1" dirty="0" smtClean="0">
                  <a:solidFill>
                    <a:srgbClr val="99CCFF"/>
                  </a:solidFill>
                  <a:ea typeface="MS PGothic" pitchFamily="34" charset="-128"/>
                </a:rPr>
                <a:t>Capecitabine)</a:t>
              </a:r>
            </a:p>
            <a:p>
              <a:pPr algn="r"/>
              <a:r>
                <a:rPr lang="de-CH" sz="1800" b="1" dirty="0" smtClean="0">
                  <a:solidFill>
                    <a:srgbClr val="99CCFF"/>
                  </a:solidFill>
                </a:rPr>
                <a:t>Phase </a:t>
              </a:r>
              <a:r>
                <a:rPr lang="de-CH" sz="1800" b="1" dirty="0">
                  <a:solidFill>
                    <a:srgbClr val="99CCFF"/>
                  </a:solidFill>
                </a:rPr>
                <a:t>II</a:t>
              </a:r>
              <a:endParaRPr lang="en-US" sz="1800" b="1" dirty="0">
                <a:solidFill>
                  <a:srgbClr val="99CCFF"/>
                </a:solidFill>
              </a:endParaRPr>
            </a:p>
          </p:txBody>
        </p:sp>
        <p:sp>
          <p:nvSpPr>
            <p:cNvPr id="2072" name="Rectangle 774"/>
            <p:cNvSpPr>
              <a:spLocks noChangeArrowheads="1"/>
            </p:cNvSpPr>
            <p:nvPr/>
          </p:nvSpPr>
          <p:spPr bwMode="auto">
            <a:xfrm>
              <a:off x="2977" y="1561"/>
              <a:ext cx="737" cy="625"/>
            </a:xfrm>
            <a:prstGeom prst="rect">
              <a:avLst/>
            </a:prstGeom>
            <a:noFill/>
            <a:ln w="12700" algn="ctr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1" dirty="0">
                  <a:solidFill>
                    <a:srgbClr val="99CCFF"/>
                  </a:solidFill>
                </a:rPr>
                <a:t>Tumor</a:t>
              </a:r>
            </a:p>
            <a:p>
              <a:pPr algn="ctr"/>
              <a:r>
                <a:rPr lang="en-US" sz="1800" b="1" dirty="0">
                  <a:solidFill>
                    <a:srgbClr val="99CCFF"/>
                  </a:solidFill>
                </a:rPr>
                <a:t>Model</a:t>
              </a:r>
            </a:p>
          </p:txBody>
        </p:sp>
        <p:sp>
          <p:nvSpPr>
            <p:cNvPr id="2073" name="Rectangle 778"/>
            <p:cNvSpPr>
              <a:spLocks noChangeArrowheads="1"/>
            </p:cNvSpPr>
            <p:nvPr/>
          </p:nvSpPr>
          <p:spPr bwMode="auto">
            <a:xfrm>
              <a:off x="3696" y="1487"/>
              <a:ext cx="2003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/>
            <a:p>
              <a:pPr marL="179388" lvl="1"/>
              <a:r>
                <a:rPr lang="en-US" sz="1800" b="1" dirty="0">
                  <a:solidFill>
                    <a:srgbClr val="99CCFF"/>
                  </a:solidFill>
                </a:rPr>
                <a:t>Treatment:</a:t>
              </a:r>
            </a:p>
            <a:p>
              <a:pPr marL="179388" lvl="1">
                <a:buFontTx/>
                <a:buChar char="•"/>
              </a:pPr>
              <a:r>
                <a:rPr lang="en-US" sz="1800" dirty="0">
                  <a:solidFill>
                    <a:srgbClr val="99CCFF"/>
                  </a:solidFill>
                </a:rPr>
                <a:t> Constant Cell kill rate</a:t>
              </a:r>
            </a:p>
            <a:p>
              <a:pPr marL="179388" lvl="1">
                <a:buFontTx/>
                <a:buChar char="•"/>
              </a:pPr>
              <a:r>
                <a:rPr lang="en-US" sz="1800" dirty="0">
                  <a:solidFill>
                    <a:srgbClr val="99CCFF"/>
                  </a:solidFill>
                </a:rPr>
                <a:t> Resistance apparition rate</a:t>
              </a:r>
            </a:p>
          </p:txBody>
        </p:sp>
        <p:sp>
          <p:nvSpPr>
            <p:cNvPr id="2074" name="Rectangle 784"/>
            <p:cNvSpPr>
              <a:spLocks noChangeArrowheads="1"/>
            </p:cNvSpPr>
            <p:nvPr/>
          </p:nvSpPr>
          <p:spPr bwMode="auto">
            <a:xfrm>
              <a:off x="2950" y="1024"/>
              <a:ext cx="2749" cy="1162"/>
            </a:xfrm>
            <a:prstGeom prst="rect">
              <a:avLst/>
            </a:prstGeom>
            <a:noFill/>
            <a:ln w="38100" algn="ctr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38701" name="Text Box 781"/>
          <p:cNvSpPr txBox="1">
            <a:spLocks noChangeArrowheads="1"/>
          </p:cNvSpPr>
          <p:nvPr/>
        </p:nvSpPr>
        <p:spPr bwMode="auto">
          <a:xfrm>
            <a:off x="6502400" y="4194175"/>
            <a:ext cx="7905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DA4B5"/>
                </a:solidFill>
                <a:latin typeface="Imago" pitchFamily="2" charset="0"/>
              </a:defRPr>
            </a:lvl1pPr>
            <a:lvl2pPr marL="742950" indent="-285750">
              <a:defRPr sz="2000">
                <a:solidFill>
                  <a:srgbClr val="FDA4B5"/>
                </a:solidFill>
                <a:latin typeface="Imago" pitchFamily="2" charset="0"/>
              </a:defRPr>
            </a:lvl2pPr>
            <a:lvl3pPr marL="1143000" indent="-228600">
              <a:defRPr sz="2000">
                <a:solidFill>
                  <a:srgbClr val="FDA4B5"/>
                </a:solidFill>
                <a:latin typeface="Imago" pitchFamily="2" charset="0"/>
              </a:defRPr>
            </a:lvl3pPr>
            <a:lvl4pPr marL="1600200" indent="-228600">
              <a:defRPr sz="2000">
                <a:solidFill>
                  <a:srgbClr val="FDA4B5"/>
                </a:solidFill>
                <a:latin typeface="Imago" pitchFamily="2" charset="0"/>
              </a:defRPr>
            </a:lvl4pPr>
            <a:lvl5pPr marL="2057400" indent="-228600">
              <a:defRPr sz="2000">
                <a:solidFill>
                  <a:srgbClr val="FDA4B5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9pPr>
          </a:lstStyle>
          <a:p>
            <a:r>
              <a:rPr lang="en-US" sz="8800" b="1" dirty="0">
                <a:solidFill>
                  <a:schemeClr val="accent1"/>
                </a:solidFill>
              </a:rPr>
              <a:t>?</a:t>
            </a:r>
          </a:p>
        </p:txBody>
      </p:sp>
      <p:grpSp>
        <p:nvGrpSpPr>
          <p:cNvPr id="344549" name="Group 1509"/>
          <p:cNvGrpSpPr>
            <a:grpSpLocks/>
          </p:cNvGrpSpPr>
          <p:nvPr/>
        </p:nvGrpSpPr>
        <p:grpSpPr bwMode="auto">
          <a:xfrm>
            <a:off x="4683125" y="3563938"/>
            <a:ext cx="4365625" cy="2790825"/>
            <a:chOff x="2950" y="2245"/>
            <a:chExt cx="2750" cy="1758"/>
          </a:xfrm>
        </p:grpSpPr>
        <p:sp>
          <p:nvSpPr>
            <p:cNvPr id="2069" name="Text Box 780"/>
            <p:cNvSpPr txBox="1">
              <a:spLocks noChangeArrowheads="1"/>
            </p:cNvSpPr>
            <p:nvPr/>
          </p:nvSpPr>
          <p:spPr bwMode="auto">
            <a:xfrm>
              <a:off x="3545" y="2253"/>
              <a:ext cx="2125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rgbClr val="FDA4B5"/>
                  </a:solidFill>
                  <a:latin typeface="Imago" pitchFamily="2" charset="0"/>
                </a:defRPr>
              </a:lvl1pPr>
              <a:lvl2pPr marL="742950" indent="-285750">
                <a:defRPr sz="2000">
                  <a:solidFill>
                    <a:srgbClr val="FDA4B5"/>
                  </a:solidFill>
                  <a:latin typeface="Imago" pitchFamily="2" charset="0"/>
                </a:defRPr>
              </a:lvl2pPr>
              <a:lvl3pPr marL="1143000" indent="-228600">
                <a:defRPr sz="2000">
                  <a:solidFill>
                    <a:srgbClr val="FDA4B5"/>
                  </a:solidFill>
                  <a:latin typeface="Imago" pitchFamily="2" charset="0"/>
                </a:defRPr>
              </a:lvl3pPr>
              <a:lvl4pPr marL="1600200" indent="-228600">
                <a:defRPr sz="2000">
                  <a:solidFill>
                    <a:srgbClr val="FDA4B5"/>
                  </a:solidFill>
                  <a:latin typeface="Imago" pitchFamily="2" charset="0"/>
                </a:defRPr>
              </a:lvl4pPr>
              <a:lvl5pPr marL="2057400" indent="-228600">
                <a:defRPr sz="2000">
                  <a:solidFill>
                    <a:srgbClr val="FDA4B5"/>
                  </a:solidFill>
                  <a:latin typeface="Imag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DA4B5"/>
                  </a:solidFill>
                  <a:latin typeface="Imag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DA4B5"/>
                  </a:solidFill>
                  <a:latin typeface="Imag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DA4B5"/>
                  </a:solidFill>
                  <a:latin typeface="Imag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DA4B5"/>
                  </a:solidFill>
                  <a:latin typeface="Imago" pitchFamily="2" charset="0"/>
                </a:defRPr>
              </a:lvl9pPr>
            </a:lstStyle>
            <a:p>
              <a:pPr algn="r"/>
              <a:r>
                <a:rPr lang="en-US" altLang="ja-JP" sz="1800" b="1" dirty="0">
                  <a:solidFill>
                    <a:schemeClr val="accent1"/>
                  </a:solidFill>
                  <a:ea typeface="MS PGothic" pitchFamily="34" charset="-128"/>
                </a:rPr>
                <a:t>XELODA</a:t>
              </a:r>
              <a:r>
                <a:rPr lang="en-US" altLang="ja-JP" sz="1800" b="1" dirty="0">
                  <a:solidFill>
                    <a:schemeClr val="accent1"/>
                  </a:solidFill>
                  <a:ea typeface="MS PGothic" pitchFamily="34" charset="-128"/>
                  <a:sym typeface="Symbol" pitchFamily="18" charset="2"/>
                </a:rPr>
                <a:t></a:t>
              </a:r>
              <a:r>
                <a:rPr lang="en-US" altLang="ja-JP" sz="1800" b="1" dirty="0">
                  <a:solidFill>
                    <a:schemeClr val="accent1"/>
                  </a:solidFill>
                  <a:ea typeface="MS PGothic" pitchFamily="34" charset="-128"/>
                </a:rPr>
                <a:t> (</a:t>
              </a:r>
              <a:r>
                <a:rPr lang="en-US" altLang="ja-JP" sz="1800" b="1" dirty="0" smtClean="0">
                  <a:solidFill>
                    <a:schemeClr val="accent1"/>
                  </a:solidFill>
                  <a:ea typeface="MS PGothic" pitchFamily="34" charset="-128"/>
                </a:rPr>
                <a:t>Capecitabine)</a:t>
              </a:r>
            </a:p>
            <a:p>
              <a:pPr algn="r"/>
              <a:r>
                <a:rPr lang="de-CH" sz="1800" b="1" dirty="0" smtClean="0">
                  <a:solidFill>
                    <a:schemeClr val="accent1"/>
                  </a:solidFill>
                </a:rPr>
                <a:t>                                  Phase </a:t>
              </a:r>
              <a:r>
                <a:rPr lang="de-CH" sz="1800" b="1" dirty="0">
                  <a:solidFill>
                    <a:schemeClr val="accent1"/>
                  </a:solidFill>
                </a:rPr>
                <a:t>III</a:t>
              </a:r>
              <a:endParaRPr lang="en-US" sz="1800" b="1" dirty="0">
                <a:solidFill>
                  <a:schemeClr val="accent1"/>
                </a:solidFill>
              </a:endParaRPr>
            </a:p>
          </p:txBody>
        </p:sp>
        <p:sp>
          <p:nvSpPr>
            <p:cNvPr id="2070" name="Rectangle 785"/>
            <p:cNvSpPr>
              <a:spLocks noChangeArrowheads="1"/>
            </p:cNvSpPr>
            <p:nvPr/>
          </p:nvSpPr>
          <p:spPr bwMode="auto">
            <a:xfrm>
              <a:off x="2950" y="2245"/>
              <a:ext cx="2750" cy="1758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4550" name="Text Box 1510"/>
          <p:cNvSpPr txBox="1">
            <a:spLocks noChangeArrowheads="1"/>
          </p:cNvSpPr>
          <p:nvPr/>
        </p:nvSpPr>
        <p:spPr bwMode="auto">
          <a:xfrm>
            <a:off x="1396800" y="4287600"/>
            <a:ext cx="31956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marL="342900" indent="-342900">
              <a:defRPr sz="2000">
                <a:solidFill>
                  <a:srgbClr val="FDA4B5"/>
                </a:solidFill>
                <a:latin typeface="Imago" pitchFamily="2" charset="0"/>
              </a:defRPr>
            </a:lvl1pPr>
            <a:lvl2pPr marL="354013" indent="-174625">
              <a:defRPr sz="2000">
                <a:solidFill>
                  <a:srgbClr val="FDA4B5"/>
                </a:solidFill>
                <a:latin typeface="Imago" pitchFamily="2" charset="0"/>
              </a:defRPr>
            </a:lvl2pPr>
            <a:lvl3pPr marL="1143000" indent="-228600">
              <a:defRPr sz="2000">
                <a:solidFill>
                  <a:srgbClr val="FDA4B5"/>
                </a:solidFill>
                <a:latin typeface="Imago" pitchFamily="2" charset="0"/>
              </a:defRPr>
            </a:lvl3pPr>
            <a:lvl4pPr marL="1600200" indent="-228600">
              <a:defRPr sz="2000">
                <a:solidFill>
                  <a:srgbClr val="FDA4B5"/>
                </a:solidFill>
                <a:latin typeface="Imago" pitchFamily="2" charset="0"/>
              </a:defRPr>
            </a:lvl4pPr>
            <a:lvl5pPr marL="2057400" indent="-228600">
              <a:defRPr sz="2000">
                <a:solidFill>
                  <a:srgbClr val="FDA4B5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DA4B5"/>
                </a:solidFill>
                <a:latin typeface="Imago" pitchFamily="2" charset="0"/>
              </a:defRPr>
            </a:lvl9pPr>
          </a:lstStyle>
          <a:p>
            <a:pPr lvl="1"/>
            <a:r>
              <a:rPr lang="en-US" sz="1800" b="1" dirty="0">
                <a:solidFill>
                  <a:srgbClr val="00B050"/>
                </a:solidFill>
              </a:rPr>
              <a:t>Patients:</a:t>
            </a:r>
          </a:p>
          <a:p>
            <a:pPr lvl="1">
              <a:buFontTx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Tumor growth rate </a:t>
            </a:r>
          </a:p>
          <a:p>
            <a:pPr lvl="1">
              <a:buFontTx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Tumor size at </a:t>
            </a:r>
            <a:r>
              <a:rPr lang="en-US" sz="1800" dirty="0" smtClean="0">
                <a:solidFill>
                  <a:srgbClr val="00B050"/>
                </a:solidFill>
              </a:rPr>
              <a:t>baseline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7" name="Rectangle 765"/>
          <p:cNvSpPr>
            <a:spLocks noChangeArrowheads="1"/>
          </p:cNvSpPr>
          <p:nvPr/>
        </p:nvSpPr>
        <p:spPr bwMode="auto">
          <a:xfrm>
            <a:off x="273050" y="5364163"/>
            <a:ext cx="1169987" cy="990600"/>
          </a:xfrm>
          <a:prstGeom prst="rect">
            <a:avLst/>
          </a:prstGeom>
          <a:noFill/>
          <a:ln w="12700" algn="ctr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B050"/>
                </a:solidFill>
              </a:rPr>
              <a:t>S</a:t>
            </a:r>
            <a:r>
              <a:rPr lang="en-US" sz="1800" b="1" dirty="0" smtClean="0">
                <a:solidFill>
                  <a:srgbClr val="00B050"/>
                </a:solidFill>
              </a:rPr>
              <a:t>urvival</a:t>
            </a:r>
            <a:endParaRPr lang="en-US" sz="1800" b="1" dirty="0">
              <a:solidFill>
                <a:srgbClr val="00B050"/>
              </a:solidFill>
            </a:endParaRPr>
          </a:p>
          <a:p>
            <a:pPr algn="ctr"/>
            <a:r>
              <a:rPr lang="en-US" sz="1800" b="1" dirty="0">
                <a:solidFill>
                  <a:srgbClr val="00B050"/>
                </a:solidFill>
              </a:rPr>
              <a:t>Model</a:t>
            </a:r>
          </a:p>
        </p:txBody>
      </p:sp>
      <p:sp>
        <p:nvSpPr>
          <p:cNvPr id="48" name="Rectangle 800"/>
          <p:cNvSpPr>
            <a:spLocks noChangeArrowheads="1"/>
          </p:cNvSpPr>
          <p:nvPr/>
        </p:nvSpPr>
        <p:spPr bwMode="auto">
          <a:xfrm>
            <a:off x="363537" y="4008382"/>
            <a:ext cx="13049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b="1" dirty="0" smtClean="0">
                <a:solidFill>
                  <a:srgbClr val="00B050"/>
                </a:solidFill>
                <a:sym typeface="Wingdings" pitchFamily="2" charset="2"/>
              </a:rPr>
              <a:t></a:t>
            </a:r>
            <a:r>
              <a:rPr lang="en-GB" sz="1800" b="1" dirty="0" smtClean="0">
                <a:solidFill>
                  <a:srgbClr val="00B050"/>
                </a:solidFill>
              </a:rPr>
              <a:t>Tumor </a:t>
            </a:r>
            <a:endParaRPr lang="en-GB" sz="1800" b="1" dirty="0">
              <a:solidFill>
                <a:srgbClr val="00B050"/>
              </a:solidFill>
            </a:endParaRPr>
          </a:p>
          <a:p>
            <a:pPr algn="ctr"/>
            <a:r>
              <a:rPr lang="en-GB" sz="1800" b="1" dirty="0">
                <a:solidFill>
                  <a:srgbClr val="00B050"/>
                </a:solidFill>
                <a:sym typeface="Symbol" pitchFamily="18" charset="2"/>
              </a:rPr>
              <a:t>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b="1" dirty="0">
                <a:solidFill>
                  <a:srgbClr val="00B050"/>
                </a:solidFill>
              </a:rPr>
              <a:t>W6</a:t>
            </a:r>
            <a:endParaRPr lang="en-US" sz="1800" b="1" dirty="0">
              <a:solidFill>
                <a:srgbClr val="00B050"/>
              </a:solidFill>
            </a:endParaRPr>
          </a:p>
        </p:txBody>
      </p:sp>
      <p:cxnSp>
        <p:nvCxnSpPr>
          <p:cNvPr id="49" name="AutoShape 799"/>
          <p:cNvCxnSpPr>
            <a:cxnSpLocks noChangeShapeType="1"/>
          </p:cNvCxnSpPr>
          <p:nvPr/>
        </p:nvCxnSpPr>
        <p:spPr bwMode="auto">
          <a:xfrm flipH="1">
            <a:off x="816483" y="3441450"/>
            <a:ext cx="3175" cy="56671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799"/>
          <p:cNvCxnSpPr>
            <a:cxnSpLocks noChangeShapeType="1"/>
          </p:cNvCxnSpPr>
          <p:nvPr/>
        </p:nvCxnSpPr>
        <p:spPr bwMode="auto">
          <a:xfrm flipH="1">
            <a:off x="819658" y="4779972"/>
            <a:ext cx="3175" cy="56671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765"/>
          <p:cNvSpPr>
            <a:spLocks noChangeArrowheads="1"/>
          </p:cNvSpPr>
          <p:nvPr/>
        </p:nvSpPr>
        <p:spPr bwMode="auto">
          <a:xfrm>
            <a:off x="273600" y="5364000"/>
            <a:ext cx="1169987" cy="990600"/>
          </a:xfrm>
          <a:prstGeom prst="rect">
            <a:avLst/>
          </a:prstGeom>
          <a:noFill/>
          <a:ln w="12700" algn="ctr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B050"/>
                </a:solidFill>
              </a:rPr>
              <a:t>S</a:t>
            </a:r>
            <a:r>
              <a:rPr lang="en-US" sz="1800" b="1" dirty="0" smtClean="0">
                <a:solidFill>
                  <a:srgbClr val="00B050"/>
                </a:solidFill>
              </a:rPr>
              <a:t>urvival</a:t>
            </a:r>
            <a:endParaRPr lang="en-US" sz="1800" b="1" dirty="0">
              <a:solidFill>
                <a:srgbClr val="00B050"/>
              </a:solidFill>
            </a:endParaRPr>
          </a:p>
          <a:p>
            <a:pPr algn="ctr"/>
            <a:r>
              <a:rPr lang="en-US" sz="1800" b="1" dirty="0">
                <a:solidFill>
                  <a:srgbClr val="00B050"/>
                </a:solidFill>
              </a:rPr>
              <a:t>Model</a:t>
            </a:r>
          </a:p>
        </p:txBody>
      </p:sp>
      <p:sp>
        <p:nvSpPr>
          <p:cNvPr id="52" name="Rectangle 800"/>
          <p:cNvSpPr>
            <a:spLocks noChangeArrowheads="1"/>
          </p:cNvSpPr>
          <p:nvPr/>
        </p:nvSpPr>
        <p:spPr bwMode="auto">
          <a:xfrm>
            <a:off x="363600" y="4006800"/>
            <a:ext cx="13049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b="1" dirty="0" smtClean="0">
                <a:solidFill>
                  <a:srgbClr val="00B050"/>
                </a:solidFill>
                <a:sym typeface="Wingdings" pitchFamily="2" charset="2"/>
              </a:rPr>
              <a:t></a:t>
            </a:r>
            <a:r>
              <a:rPr lang="en-GB" sz="1800" b="1" dirty="0" smtClean="0">
                <a:solidFill>
                  <a:srgbClr val="00B050"/>
                </a:solidFill>
              </a:rPr>
              <a:t>Tumor </a:t>
            </a:r>
            <a:endParaRPr lang="en-GB" sz="1800" b="1" dirty="0">
              <a:solidFill>
                <a:srgbClr val="00B050"/>
              </a:solidFill>
            </a:endParaRPr>
          </a:p>
          <a:p>
            <a:pPr algn="ctr"/>
            <a:r>
              <a:rPr lang="en-GB" sz="1800" b="1" dirty="0">
                <a:solidFill>
                  <a:srgbClr val="00B050"/>
                </a:solidFill>
                <a:sym typeface="Symbol" pitchFamily="18" charset="2"/>
              </a:rPr>
              <a:t>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b="1" dirty="0">
                <a:solidFill>
                  <a:srgbClr val="00B050"/>
                </a:solidFill>
              </a:rPr>
              <a:t>W6</a:t>
            </a:r>
            <a:endParaRPr lang="en-US" sz="1800" b="1" dirty="0">
              <a:solidFill>
                <a:srgbClr val="00B050"/>
              </a:solidFill>
            </a:endParaRPr>
          </a:p>
        </p:txBody>
      </p:sp>
      <p:cxnSp>
        <p:nvCxnSpPr>
          <p:cNvPr id="53" name="AutoShape 799"/>
          <p:cNvCxnSpPr>
            <a:cxnSpLocks noChangeShapeType="1"/>
          </p:cNvCxnSpPr>
          <p:nvPr/>
        </p:nvCxnSpPr>
        <p:spPr bwMode="auto">
          <a:xfrm flipH="1">
            <a:off x="811115" y="3454690"/>
            <a:ext cx="3175" cy="56671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AutoShape 799"/>
          <p:cNvCxnSpPr>
            <a:cxnSpLocks noChangeShapeType="1"/>
          </p:cNvCxnSpPr>
          <p:nvPr/>
        </p:nvCxnSpPr>
        <p:spPr bwMode="auto">
          <a:xfrm flipH="1">
            <a:off x="814290" y="4793212"/>
            <a:ext cx="3175" cy="56671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45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8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1 0.01896 L 0.46749 0.0249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44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123E-6 -3.33025E-6 L 0.43225 -0.00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5" y="-16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6 0.00139 L 0.4353 0.002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6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6 -0.02012 L 0.44971 -0.0194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3" y="2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1653E-6 3.96855E-6 L 0.44138 -0.00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6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0" grpId="0"/>
      <p:bldP spid="338673" grpId="0"/>
      <p:bldP spid="338674" grpId="1"/>
      <p:bldP spid="338685" grpId="0" animBg="1"/>
      <p:bldP spid="338703" grpId="0" animBg="1"/>
      <p:bldP spid="338701" grpId="0"/>
      <p:bldP spid="338701" grpId="1"/>
      <p:bldP spid="338701" grpId="2"/>
      <p:bldP spid="344550" grpId="0"/>
      <p:bldP spid="344550" grpId="1"/>
      <p:bldP spid="47" grpId="0" animBg="1"/>
      <p:bldP spid="48" grpId="0"/>
      <p:bldP spid="51" grpId="0" animBg="1"/>
      <p:bldP spid="51" grpId="1" animBg="1"/>
      <p:bldP spid="52" grpId="0"/>
      <p:bldP spid="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3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0" t="65989" r="1252" b="3148"/>
          <a:stretch/>
        </p:blipFill>
        <p:spPr bwMode="auto">
          <a:xfrm>
            <a:off x="34456" y="1922610"/>
            <a:ext cx="6321894" cy="405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27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84298172"/>
              </p:ext>
            </p:extLst>
          </p:nvPr>
        </p:nvGraphicFramePr>
        <p:xfrm>
          <a:off x="6105128" y="1280466"/>
          <a:ext cx="3692393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4" imgW="2324100" imgH="876300" progId="Equation.3">
                  <p:embed/>
                </p:oleObj>
              </mc:Choice>
              <mc:Fallback>
                <p:oleObj name="Equation" r:id="rId4" imgW="23241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128" y="1280466"/>
                        <a:ext cx="3692393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6807" y="188640"/>
            <a:ext cx="8420100" cy="1143000"/>
          </a:xfrm>
        </p:spPr>
        <p:txBody>
          <a:bodyPr/>
          <a:lstStyle/>
          <a:p>
            <a:r>
              <a:rPr lang="en-US" sz="2800" dirty="0" smtClean="0"/>
              <a:t>The model describes sum of tumor larger diameters in function of time and doses</a:t>
            </a:r>
            <a:endParaRPr lang="en-GB" sz="2800" dirty="0" smtClean="0"/>
          </a:p>
        </p:txBody>
      </p:sp>
      <p:sp>
        <p:nvSpPr>
          <p:cNvPr id="237576" name="Oval 8"/>
          <p:cNvSpPr>
            <a:spLocks noChangeArrowheads="1"/>
          </p:cNvSpPr>
          <p:nvPr/>
        </p:nvSpPr>
        <p:spPr bwMode="auto">
          <a:xfrm rot="-1597094">
            <a:off x="2232910" y="3642320"/>
            <a:ext cx="660400" cy="228600"/>
          </a:xfrm>
          <a:prstGeom prst="ellipse">
            <a:avLst/>
          </a:prstGeom>
          <a:noFill/>
          <a:ln w="50800" algn="ctr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6825208" y="2060848"/>
            <a:ext cx="412750" cy="533400"/>
          </a:xfrm>
          <a:prstGeom prst="rect">
            <a:avLst/>
          </a:prstGeom>
          <a:noFill/>
          <a:ln w="50800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8860730" y="2052341"/>
            <a:ext cx="412750" cy="533400"/>
          </a:xfrm>
          <a:prstGeom prst="rect">
            <a:avLst/>
          </a:prstGeom>
          <a:noFill/>
          <a:ln w="508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8326664" y="2052341"/>
            <a:ext cx="412750" cy="533400"/>
          </a:xfrm>
          <a:prstGeom prst="rect">
            <a:avLst/>
          </a:prstGeom>
          <a:noFill/>
          <a:ln w="508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0" name="Rectangle 12"/>
          <p:cNvSpPr>
            <a:spLocks noChangeArrowheads="1"/>
          </p:cNvSpPr>
          <p:nvPr/>
        </p:nvSpPr>
        <p:spPr bwMode="auto">
          <a:xfrm>
            <a:off x="7849053" y="2060848"/>
            <a:ext cx="412750" cy="533400"/>
          </a:xfrm>
          <a:prstGeom prst="rect">
            <a:avLst/>
          </a:prstGeom>
          <a:noFill/>
          <a:ln w="50800" algn="ctr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1" name="Oval 13"/>
          <p:cNvSpPr>
            <a:spLocks noChangeArrowheads="1"/>
          </p:cNvSpPr>
          <p:nvPr/>
        </p:nvSpPr>
        <p:spPr bwMode="auto">
          <a:xfrm rot="-138354">
            <a:off x="2086785" y="3462841"/>
            <a:ext cx="1426124" cy="729852"/>
          </a:xfrm>
          <a:prstGeom prst="ellipse">
            <a:avLst/>
          </a:prstGeom>
          <a:noFill/>
          <a:ln w="508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2" name="Oval 14"/>
          <p:cNvSpPr>
            <a:spLocks noChangeArrowheads="1"/>
          </p:cNvSpPr>
          <p:nvPr/>
        </p:nvSpPr>
        <p:spPr bwMode="auto">
          <a:xfrm rot="10800000">
            <a:off x="1183602" y="4221088"/>
            <a:ext cx="2011801" cy="792089"/>
          </a:xfrm>
          <a:prstGeom prst="ellipse">
            <a:avLst/>
          </a:prstGeom>
          <a:noFill/>
          <a:ln w="50800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3" name="Oval 15"/>
          <p:cNvSpPr>
            <a:spLocks noChangeArrowheads="1"/>
          </p:cNvSpPr>
          <p:nvPr/>
        </p:nvSpPr>
        <p:spPr bwMode="auto">
          <a:xfrm rot="-8740371">
            <a:off x="1032788" y="3348165"/>
            <a:ext cx="1390173" cy="316652"/>
          </a:xfrm>
          <a:prstGeom prst="ellipse">
            <a:avLst/>
          </a:prstGeom>
          <a:noFill/>
          <a:ln w="50800" algn="ctr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65168" y="2727177"/>
            <a:ext cx="3312368" cy="3006079"/>
          </a:xfrm>
        </p:spPr>
        <p:txBody>
          <a:bodyPr/>
          <a:lstStyle/>
          <a:p>
            <a:r>
              <a:rPr lang="en-GB" sz="1200" b="0" dirty="0" smtClean="0">
                <a:solidFill>
                  <a:srgbClr val="FFCC00"/>
                </a:solidFill>
              </a:rPr>
              <a:t>The </a:t>
            </a:r>
            <a:r>
              <a:rPr lang="en-GB" sz="1200" dirty="0" smtClean="0">
                <a:solidFill>
                  <a:srgbClr val="FFCC00"/>
                </a:solidFill>
              </a:rPr>
              <a:t>tumor is assumed to grow naturally</a:t>
            </a:r>
            <a:r>
              <a:rPr lang="en-GB" sz="1200" b="0" dirty="0" smtClean="0">
                <a:solidFill>
                  <a:srgbClr val="FFCC00"/>
                </a:solidFill>
              </a:rPr>
              <a:t> over time with a certain rate.</a:t>
            </a:r>
          </a:p>
          <a:p>
            <a:r>
              <a:rPr lang="en-GB" sz="1200" b="0" dirty="0" smtClean="0">
                <a:solidFill>
                  <a:srgbClr val="006699"/>
                </a:solidFill>
              </a:rPr>
              <a:t>The drug is assumed to affect the tumor with a </a:t>
            </a:r>
            <a:r>
              <a:rPr lang="en-GB" sz="1200" dirty="0" smtClean="0">
                <a:solidFill>
                  <a:srgbClr val="006699"/>
                </a:solidFill>
              </a:rPr>
              <a:t>constant-cell-kill rate.</a:t>
            </a:r>
          </a:p>
          <a:p>
            <a:r>
              <a:rPr lang="en-GB" sz="1200" b="0" dirty="0" smtClean="0">
                <a:solidFill>
                  <a:srgbClr val="008000"/>
                </a:solidFill>
              </a:rPr>
              <a:t>The </a:t>
            </a:r>
            <a:r>
              <a:rPr lang="en-GB" sz="1200" dirty="0" smtClean="0">
                <a:solidFill>
                  <a:srgbClr val="008000"/>
                </a:solidFill>
              </a:rPr>
              <a:t>dose driving the effect is exactly the amount</a:t>
            </a:r>
            <a:r>
              <a:rPr lang="en-GB" sz="1200" b="0" dirty="0" smtClean="0">
                <a:solidFill>
                  <a:srgbClr val="008000"/>
                </a:solidFill>
              </a:rPr>
              <a:t> administered at each time. </a:t>
            </a:r>
            <a:r>
              <a:rPr lang="en-GB" sz="1200" b="0" i="1" dirty="0" smtClean="0">
                <a:solidFill>
                  <a:srgbClr val="008000"/>
                </a:solidFill>
              </a:rPr>
              <a:t>(i.e. No dose kinetic is considered in this model)</a:t>
            </a:r>
          </a:p>
          <a:p>
            <a:r>
              <a:rPr lang="en-GB" sz="1200" b="0" dirty="0" smtClean="0">
                <a:solidFill>
                  <a:srgbClr val="FF3300"/>
                </a:solidFill>
              </a:rPr>
              <a:t>Resistance apparition is introduced by considering that the </a:t>
            </a:r>
            <a:r>
              <a:rPr lang="en-GB" sz="1200" dirty="0" smtClean="0">
                <a:solidFill>
                  <a:srgbClr val="FF3300"/>
                </a:solidFill>
              </a:rPr>
              <a:t>killing rate of the drug decreases exponentially with time</a:t>
            </a:r>
            <a:r>
              <a:rPr lang="en-GB" sz="1200" b="0" dirty="0" smtClean="0">
                <a:solidFill>
                  <a:srgbClr val="FF3300"/>
                </a:solidFill>
              </a:rPr>
              <a:t>. Resistance starts after 1</a:t>
            </a:r>
            <a:r>
              <a:rPr lang="en-GB" sz="1200" b="0" baseline="30000" dirty="0" smtClean="0">
                <a:solidFill>
                  <a:srgbClr val="FF3300"/>
                </a:solidFill>
              </a:rPr>
              <a:t>s</a:t>
            </a:r>
            <a:r>
              <a:rPr lang="en-GB" sz="1200" b="0" dirty="0" smtClean="0">
                <a:solidFill>
                  <a:srgbClr val="FF3300"/>
                </a:solidFill>
              </a:rPr>
              <a:t>t dose administration and is independent of the dose amount. Resistance is an individual specific characteristic.</a:t>
            </a:r>
          </a:p>
        </p:txBody>
      </p:sp>
    </p:spTree>
    <p:extLst>
      <p:ext uri="{BB962C8B-B14F-4D97-AF65-F5344CB8AC3E}">
        <p14:creationId xmlns:p14="http://schemas.microsoft.com/office/powerpoint/2010/main" val="16006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6" grpId="0" animBg="1"/>
      <p:bldP spid="237577" grpId="0" animBg="1"/>
      <p:bldP spid="237578" grpId="0" animBg="1"/>
      <p:bldP spid="237579" grpId="0" animBg="1"/>
      <p:bldP spid="237580" grpId="0" animBg="1"/>
      <p:bldP spid="237581" grpId="0" animBg="1"/>
      <p:bldP spid="237582" grpId="0" animBg="1"/>
      <p:bldP spid="237583" grpId="0" animBg="1"/>
      <p:bldP spid="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32520" y="260648"/>
            <a:ext cx="8420100" cy="1143000"/>
          </a:xfrm>
        </p:spPr>
        <p:txBody>
          <a:bodyPr/>
          <a:lstStyle/>
          <a:p>
            <a:r>
              <a:rPr lang="en-US" sz="3200" dirty="0" smtClean="0"/>
              <a:t>Final parameter estimates</a:t>
            </a:r>
            <a:br>
              <a:rPr lang="en-US" sz="3200" dirty="0" smtClean="0"/>
            </a:br>
            <a:r>
              <a:rPr lang="en-US" sz="2400" b="0" dirty="0" smtClean="0">
                <a:latin typeface="Minion" pitchFamily="18" charset="0"/>
              </a:rPr>
              <a:t>Tumor growth rate was estimated</a:t>
            </a:r>
            <a:r>
              <a:rPr lang="en-GB" sz="2400" b="0" dirty="0" smtClean="0">
                <a:latin typeface="Minion" pitchFamily="18" charset="0"/>
              </a:rPr>
              <a:t> (~1.5 times) higher in Phase 2 than Phase 3</a:t>
            </a:r>
            <a:endParaRPr lang="en-US" sz="2400" b="0" dirty="0" smtClean="0">
              <a:latin typeface="Minion" pitchFamily="18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919" y="5805264"/>
            <a:ext cx="8420100" cy="685800"/>
          </a:xfrm>
          <a:solidFill>
            <a:srgbClr val="006699">
              <a:alpha val="10196"/>
            </a:srgbClr>
          </a:solidFill>
        </p:spPr>
        <p:txBody>
          <a:bodyPr/>
          <a:lstStyle/>
          <a:p>
            <a:pPr>
              <a:buFontTx/>
              <a:buNone/>
            </a:pPr>
            <a:r>
              <a:rPr lang="en-US" sz="1800" dirty="0" smtClean="0"/>
              <a:t>Tumor growth rate from Phase III 5-FU was used for Capecitabine Phase III simulation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7" y="1484784"/>
            <a:ext cx="7056784" cy="418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9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36" y="38943"/>
            <a:ext cx="9145016" cy="1143000"/>
          </a:xfrm>
        </p:spPr>
        <p:txBody>
          <a:bodyPr/>
          <a:lstStyle/>
          <a:p>
            <a:r>
              <a:rPr lang="en-GB" sz="3200" dirty="0" smtClean="0"/>
              <a:t>Tumor size time course: </a:t>
            </a:r>
            <a:r>
              <a:rPr lang="en-GB" sz="3200" dirty="0" smtClean="0">
                <a:solidFill>
                  <a:schemeClr val="accent2"/>
                </a:solidFill>
              </a:rPr>
              <a:t>predicted</a:t>
            </a:r>
            <a:r>
              <a:rPr lang="en-GB" sz="3200" dirty="0" smtClean="0"/>
              <a:t> vs. </a:t>
            </a:r>
            <a:r>
              <a:rPr lang="en-GB" sz="3200" dirty="0" smtClean="0">
                <a:solidFill>
                  <a:srgbClr val="FF0000"/>
                </a:solidFill>
              </a:rPr>
              <a:t>observed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3B03-11B1-4558-B18C-935329E64F2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7650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3" t="66909" r="2499" b="1663"/>
          <a:stretch/>
        </p:blipFill>
        <p:spPr bwMode="auto">
          <a:xfrm>
            <a:off x="-20180" y="1052736"/>
            <a:ext cx="4032448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35900" r="66041" b="34489"/>
          <a:stretch/>
        </p:blipFill>
        <p:spPr bwMode="auto">
          <a:xfrm>
            <a:off x="298289" y="3836982"/>
            <a:ext cx="4003200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998736"/>
            <a:ext cx="4032000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03" r="68477" b="66433"/>
          <a:stretch/>
        </p:blipFill>
        <p:spPr bwMode="auto">
          <a:xfrm>
            <a:off x="4875842" y="3798000"/>
            <a:ext cx="4032000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0" y="1090667"/>
            <a:ext cx="4520952" cy="5661248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20786" y="1052736"/>
            <a:ext cx="4520952" cy="566124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3686" y="1181943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chemeClr val="bg2"/>
                </a:solidFill>
              </a:rPr>
              <a:t>5-FU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1941" y="1111228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chemeClr val="accent2"/>
                </a:solidFill>
              </a:rPr>
              <a:t>Capecitabine</a:t>
            </a:r>
          </a:p>
        </p:txBody>
      </p:sp>
    </p:spTree>
    <p:extLst>
      <p:ext uri="{BB962C8B-B14F-4D97-AF65-F5344CB8AC3E}">
        <p14:creationId xmlns:p14="http://schemas.microsoft.com/office/powerpoint/2010/main" val="27186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36" y="38943"/>
            <a:ext cx="9145016" cy="1143000"/>
          </a:xfrm>
        </p:spPr>
        <p:txBody>
          <a:bodyPr/>
          <a:lstStyle/>
          <a:p>
            <a:r>
              <a:rPr lang="en-GB" sz="3200" dirty="0" smtClean="0"/>
              <a:t>Predicted tumor reduction at week 6 (5-FU)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3B03-11B1-4558-B18C-935329E64F2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786255"/>
              </p:ext>
            </p:extLst>
          </p:nvPr>
        </p:nvGraphicFramePr>
        <p:xfrm>
          <a:off x="1568624" y="332656"/>
          <a:ext cx="6278216" cy="31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Graph Sheet" r:id="rId3" imgW="3352800" imgH="2590465" progId="SPLUSGraphSheetFileType">
                  <p:embed/>
                </p:oleObj>
              </mc:Choice>
              <mc:Fallback>
                <p:oleObj name="Graph Sheet" r:id="rId3" imgW="3352800" imgH="2590465" progId="SPLUSGraphSheetFileTyp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146" r="34146" b="51085"/>
                      <a:stretch>
                        <a:fillRect/>
                      </a:stretch>
                    </p:blipFill>
                    <p:spPr bwMode="auto">
                      <a:xfrm>
                        <a:off x="1568624" y="332656"/>
                        <a:ext cx="6278216" cy="316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393160" y="4509120"/>
            <a:ext cx="265168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Imago" pitchFamily="2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Imago" pitchFamily="2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Obs: 0.042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Pred: 0.047 (0.026-0.073)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249144" y="1340768"/>
            <a:ext cx="265168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Imago" pitchFamily="2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Imago" pitchFamily="2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Imag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Imago" pitchFamily="2" charset="0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Obs: 0.053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Pred: 0.047 (0.026-0.073)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50936"/>
              </p:ext>
            </p:extLst>
          </p:nvPr>
        </p:nvGraphicFramePr>
        <p:xfrm>
          <a:off x="1280592" y="3708735"/>
          <a:ext cx="6462720" cy="31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Graph Sheet" r:id="rId5" imgW="3352800" imgH="2590465" progId="SPLUSGraphSheetFileType">
                  <p:embed/>
                </p:oleObj>
              </mc:Choice>
              <mc:Fallback>
                <p:oleObj name="Graph Sheet" r:id="rId5" imgW="3352800" imgH="2590465" progId="SPLUSGraphSheetFileTyp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02" r="33318" b="51207"/>
                      <a:stretch>
                        <a:fillRect/>
                      </a:stretch>
                    </p:blipFill>
                    <p:spPr bwMode="auto">
                      <a:xfrm>
                        <a:off x="1280592" y="3708735"/>
                        <a:ext cx="6462720" cy="316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5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32520" y="404664"/>
            <a:ext cx="8420100" cy="1143000"/>
          </a:xfrm>
        </p:spPr>
        <p:txBody>
          <a:bodyPr/>
          <a:lstStyle/>
          <a:p>
            <a:r>
              <a:rPr lang="en-US" sz="3200" dirty="0" smtClean="0"/>
              <a:t>CRC Survival model build on 5-FU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528" y="1556792"/>
            <a:ext cx="8655712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i="1" dirty="0" smtClean="0">
                <a:latin typeface="Minion" pitchFamily="18" charset="0"/>
              </a:rPr>
              <a:t>Parametric model assumed a lognormal distribution of survival times</a:t>
            </a:r>
          </a:p>
          <a:p>
            <a:pPr>
              <a:lnSpc>
                <a:spcPct val="80000"/>
              </a:lnSpc>
            </a:pPr>
            <a:r>
              <a:rPr lang="en-US" sz="1800" i="1" dirty="0" smtClean="0">
                <a:latin typeface="Minion" pitchFamily="18" charset="0"/>
              </a:rPr>
              <a:t>Observations: 505 Total; 9 Censored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 i="1" dirty="0" smtClean="0">
              <a:latin typeface="Minio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endParaRPr lang="en-GB" sz="1800" dirty="0" smtClean="0"/>
          </a:p>
          <a:p>
            <a:pPr>
              <a:lnSpc>
                <a:spcPct val="80000"/>
              </a:lnSpc>
            </a:pPr>
            <a:endParaRPr lang="en-GB" sz="1800" dirty="0" smtClean="0"/>
          </a:p>
          <a:p>
            <a:pPr>
              <a:lnSpc>
                <a:spcPct val="80000"/>
              </a:lnSpc>
            </a:pPr>
            <a:endParaRPr lang="en-GB" sz="1800" dirty="0" smtClean="0"/>
          </a:p>
          <a:p>
            <a:pPr marL="0" indent="0">
              <a:lnSpc>
                <a:spcPct val="80000"/>
              </a:lnSpc>
              <a:buNone/>
            </a:pPr>
            <a:endParaRPr lang="en-GB" sz="1800" i="1" dirty="0" smtClean="0">
              <a:latin typeface="Minion" pitchFamily="18" charset="0"/>
            </a:endParaRPr>
          </a:p>
          <a:p>
            <a:pPr>
              <a:lnSpc>
                <a:spcPct val="80000"/>
              </a:lnSpc>
            </a:pPr>
            <a:endParaRPr lang="en-GB" sz="1800" i="1" dirty="0" smtClean="0">
              <a:latin typeface="Minion" pitchFamily="18" charset="0"/>
            </a:endParaRPr>
          </a:p>
          <a:p>
            <a:pPr>
              <a:lnSpc>
                <a:spcPct val="80000"/>
              </a:lnSpc>
            </a:pPr>
            <a:endParaRPr lang="en-GB" sz="1800" i="1" dirty="0" smtClean="0">
              <a:latin typeface="Minion" pitchFamily="18" charset="0"/>
            </a:endParaRPr>
          </a:p>
        </p:txBody>
      </p:sp>
      <p:pic>
        <p:nvPicPr>
          <p:cNvPr id="14373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30" y="2420888"/>
            <a:ext cx="554461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SLIDEFORMATR" val="RXPStandard Screen"/>
  <p:tag name="VARDIVISION" val="RXPDivCorp"/>
  <p:tag name="VARPALETTE" val="RXPpalette_standard_value"/>
  <p:tag name="VARBACKGROUND" val="RXPbackground_dark_value"/>
  <p:tag name="VARPPTPAPER" val="RXPRXP"/>
  <p:tag name="VARPPTGRIDMODE" val="RXPRocheGrid"/>
  <p:tag name="VARPPTTYPE" val="RXPpotRXPP"/>
  <p:tag name="VARPOTVERSION" val="RXP8.1"/>
  <p:tag name="VARPPTLANGSEL" val="RXPEnglish"/>
  <p:tag name="VARPPTCOMPATIBLE4" val="RXPFALSE"/>
  <p:tag name="VARPPTCOMPATIBLE7" val="RXPFALSE"/>
  <p:tag name="VARPPTCOMPATIBLERD03" val="RXPTRUE"/>
  <p:tag name="VAREMBEDFONTSENABLED" val="RXPFALSE"/>
  <p:tag name="VARTOC" val="RXP"/>
  <p:tag name="VARFOOTERAPPLYTOALLPRESSED" val="RXPFALSE"/>
  <p:tag name="VARTITLE" val="RXP"/>
  <p:tag name="VARUNIT" val="RXP"/>
  <p:tag name="VARPPTSETUPPERFORMED" val="RXPTRUE"/>
  <p:tag name="VARPPTSLIDEFORMAT" val="RXPStandard"/>
  <p:tag name="VARPPTLANG" val="RXPEnglish"/>
  <p:tag name="VARCOLOR" val="RXPcolor_white_colored"/>
  <p:tag name="VARGRIDMODE" val="RXPgrid_none_value"/>
  <p:tag name="VARSAVEMESSAGETIMESTAMP" val="RXP26.09.2011"/>
</p:tagLst>
</file>

<file path=ppt/theme/theme1.xml><?xml version="1.0" encoding="utf-8"?>
<a:theme xmlns:a="http://schemas.openxmlformats.org/drawingml/2006/main" name="7_default">
  <a:themeElements>
    <a:clrScheme name="7_default 2">
      <a:dk1>
        <a:srgbClr val="000000"/>
      </a:dk1>
      <a:lt1>
        <a:srgbClr val="FFFFFF"/>
      </a:lt1>
      <a:dk2>
        <a:srgbClr val="969696"/>
      </a:dk2>
      <a:lt2>
        <a:srgbClr val="009900"/>
      </a:lt2>
      <a:accent1>
        <a:srgbClr val="FF7F00"/>
      </a:accent1>
      <a:accent2>
        <a:srgbClr val="0082DA"/>
      </a:accent2>
      <a:accent3>
        <a:srgbClr val="FFFFFF"/>
      </a:accent3>
      <a:accent4>
        <a:srgbClr val="000000"/>
      </a:accent4>
      <a:accent5>
        <a:srgbClr val="FFC0AA"/>
      </a:accent5>
      <a:accent6>
        <a:srgbClr val="0075C5"/>
      </a:accent6>
      <a:hlink>
        <a:srgbClr val="9933FF"/>
      </a:hlink>
      <a:folHlink>
        <a:srgbClr val="FF3300"/>
      </a:folHlink>
    </a:clrScheme>
    <a:fontScheme name="7_default">
      <a:majorFont>
        <a:latin typeface="Imago"/>
        <a:ea typeface=""/>
        <a:cs typeface="Arial"/>
      </a:majorFont>
      <a:minorFont>
        <a:latin typeface="Imag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lnDef>
  </a:objectDefaults>
  <a:extraClrSchemeLst>
    <a:extraClrScheme>
      <a:clrScheme name="7_default 1">
        <a:dk1>
          <a:srgbClr val="0099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0082DA"/>
        </a:accent2>
        <a:accent3>
          <a:srgbClr val="AAACCD"/>
        </a:accent3>
        <a:accent4>
          <a:srgbClr val="DADADA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2">
        <a:dk1>
          <a:srgbClr val="000000"/>
        </a:dk1>
        <a:lt1>
          <a:srgbClr val="FFFFFF"/>
        </a:lt1>
        <a:dk2>
          <a:srgbClr val="969696"/>
        </a:dk2>
        <a:lt2>
          <a:srgbClr val="009900"/>
        </a:lt2>
        <a:accent1>
          <a:srgbClr val="FF7F00"/>
        </a:accent1>
        <a:accent2>
          <a:srgbClr val="0082DA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">
  <a:themeElements>
    <a:clrScheme name="2_default 2">
      <a:dk1>
        <a:srgbClr val="000000"/>
      </a:dk1>
      <a:lt1>
        <a:srgbClr val="FFFFFF"/>
      </a:lt1>
      <a:dk2>
        <a:srgbClr val="969696"/>
      </a:dk2>
      <a:lt2>
        <a:srgbClr val="009900"/>
      </a:lt2>
      <a:accent1>
        <a:srgbClr val="FF7F00"/>
      </a:accent1>
      <a:accent2>
        <a:srgbClr val="0082DA"/>
      </a:accent2>
      <a:accent3>
        <a:srgbClr val="FFFFFF"/>
      </a:accent3>
      <a:accent4>
        <a:srgbClr val="000000"/>
      </a:accent4>
      <a:accent5>
        <a:srgbClr val="FFC0AA"/>
      </a:accent5>
      <a:accent6>
        <a:srgbClr val="0075C5"/>
      </a:accent6>
      <a:hlink>
        <a:srgbClr val="9933FF"/>
      </a:hlink>
      <a:folHlink>
        <a:srgbClr val="FF3300"/>
      </a:folHlink>
    </a:clrScheme>
    <a:fontScheme name="2_default">
      <a:majorFont>
        <a:latin typeface="Imago"/>
        <a:ea typeface=""/>
        <a:cs typeface="Arial"/>
      </a:majorFont>
      <a:minorFont>
        <a:latin typeface="Imag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lnDef>
  </a:objectDefaults>
  <a:extraClrSchemeLst>
    <a:extraClrScheme>
      <a:clrScheme name="2_default 1">
        <a:dk1>
          <a:srgbClr val="0099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0082DA"/>
        </a:accent2>
        <a:accent3>
          <a:srgbClr val="AAACCD"/>
        </a:accent3>
        <a:accent4>
          <a:srgbClr val="DADADA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2">
        <a:dk1>
          <a:srgbClr val="000000"/>
        </a:dk1>
        <a:lt1>
          <a:srgbClr val="FFFFFF"/>
        </a:lt1>
        <a:dk2>
          <a:srgbClr val="969696"/>
        </a:dk2>
        <a:lt2>
          <a:srgbClr val="009900"/>
        </a:lt2>
        <a:accent1>
          <a:srgbClr val="FF7F00"/>
        </a:accent1>
        <a:accent2>
          <a:srgbClr val="0082DA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">
  <a:themeElements>
    <a:clrScheme name="3_default 2">
      <a:dk1>
        <a:srgbClr val="000000"/>
      </a:dk1>
      <a:lt1>
        <a:srgbClr val="FFFFFF"/>
      </a:lt1>
      <a:dk2>
        <a:srgbClr val="969696"/>
      </a:dk2>
      <a:lt2>
        <a:srgbClr val="009900"/>
      </a:lt2>
      <a:accent1>
        <a:srgbClr val="FF7F00"/>
      </a:accent1>
      <a:accent2>
        <a:srgbClr val="0082DA"/>
      </a:accent2>
      <a:accent3>
        <a:srgbClr val="FFFFFF"/>
      </a:accent3>
      <a:accent4>
        <a:srgbClr val="000000"/>
      </a:accent4>
      <a:accent5>
        <a:srgbClr val="FFC0AA"/>
      </a:accent5>
      <a:accent6>
        <a:srgbClr val="0075C5"/>
      </a:accent6>
      <a:hlink>
        <a:srgbClr val="9933FF"/>
      </a:hlink>
      <a:folHlink>
        <a:srgbClr val="FF3300"/>
      </a:folHlink>
    </a:clrScheme>
    <a:fontScheme name="3_default">
      <a:majorFont>
        <a:latin typeface="Imago"/>
        <a:ea typeface=""/>
        <a:cs typeface="Arial"/>
      </a:majorFont>
      <a:minorFont>
        <a:latin typeface="Imag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lnDef>
  </a:objectDefaults>
  <a:extraClrSchemeLst>
    <a:extraClrScheme>
      <a:clrScheme name="3_default 1">
        <a:dk1>
          <a:srgbClr val="0099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0082DA"/>
        </a:accent2>
        <a:accent3>
          <a:srgbClr val="AAACCD"/>
        </a:accent3>
        <a:accent4>
          <a:srgbClr val="DADADA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2">
        <a:dk1>
          <a:srgbClr val="000000"/>
        </a:dk1>
        <a:lt1>
          <a:srgbClr val="FFFFFF"/>
        </a:lt1>
        <a:dk2>
          <a:srgbClr val="969696"/>
        </a:dk2>
        <a:lt2>
          <a:srgbClr val="009900"/>
        </a:lt2>
        <a:accent1>
          <a:srgbClr val="FF7F00"/>
        </a:accent1>
        <a:accent2>
          <a:srgbClr val="0082DA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">
  <a:themeElements>
    <a:clrScheme name="4_default 2">
      <a:dk1>
        <a:srgbClr val="000000"/>
      </a:dk1>
      <a:lt1>
        <a:srgbClr val="FFFFFF"/>
      </a:lt1>
      <a:dk2>
        <a:srgbClr val="969696"/>
      </a:dk2>
      <a:lt2>
        <a:srgbClr val="009900"/>
      </a:lt2>
      <a:accent1>
        <a:srgbClr val="FF7F00"/>
      </a:accent1>
      <a:accent2>
        <a:srgbClr val="0082DA"/>
      </a:accent2>
      <a:accent3>
        <a:srgbClr val="FFFFFF"/>
      </a:accent3>
      <a:accent4>
        <a:srgbClr val="000000"/>
      </a:accent4>
      <a:accent5>
        <a:srgbClr val="FFC0AA"/>
      </a:accent5>
      <a:accent6>
        <a:srgbClr val="0075C5"/>
      </a:accent6>
      <a:hlink>
        <a:srgbClr val="9933FF"/>
      </a:hlink>
      <a:folHlink>
        <a:srgbClr val="FF3300"/>
      </a:folHlink>
    </a:clrScheme>
    <a:fontScheme name="4_default">
      <a:majorFont>
        <a:latin typeface="Imago"/>
        <a:ea typeface=""/>
        <a:cs typeface="Arial"/>
      </a:majorFont>
      <a:minorFont>
        <a:latin typeface="Imag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lnDef>
  </a:objectDefaults>
  <a:extraClrSchemeLst>
    <a:extraClrScheme>
      <a:clrScheme name="4_default 1">
        <a:dk1>
          <a:srgbClr val="0099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0082DA"/>
        </a:accent2>
        <a:accent3>
          <a:srgbClr val="AAACCD"/>
        </a:accent3>
        <a:accent4>
          <a:srgbClr val="DADADA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2">
        <a:dk1>
          <a:srgbClr val="000000"/>
        </a:dk1>
        <a:lt1>
          <a:srgbClr val="FFFFFF"/>
        </a:lt1>
        <a:dk2>
          <a:srgbClr val="969696"/>
        </a:dk2>
        <a:lt2>
          <a:srgbClr val="009900"/>
        </a:lt2>
        <a:accent1>
          <a:srgbClr val="FF7F00"/>
        </a:accent1>
        <a:accent2>
          <a:srgbClr val="0082DA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">
  <a:themeElements>
    <a:clrScheme name="5_default 2">
      <a:dk1>
        <a:srgbClr val="000000"/>
      </a:dk1>
      <a:lt1>
        <a:srgbClr val="FFFFFF"/>
      </a:lt1>
      <a:dk2>
        <a:srgbClr val="969696"/>
      </a:dk2>
      <a:lt2>
        <a:srgbClr val="009900"/>
      </a:lt2>
      <a:accent1>
        <a:srgbClr val="FF7F00"/>
      </a:accent1>
      <a:accent2>
        <a:srgbClr val="0082DA"/>
      </a:accent2>
      <a:accent3>
        <a:srgbClr val="FFFFFF"/>
      </a:accent3>
      <a:accent4>
        <a:srgbClr val="000000"/>
      </a:accent4>
      <a:accent5>
        <a:srgbClr val="FFC0AA"/>
      </a:accent5>
      <a:accent6>
        <a:srgbClr val="0075C5"/>
      </a:accent6>
      <a:hlink>
        <a:srgbClr val="9933FF"/>
      </a:hlink>
      <a:folHlink>
        <a:srgbClr val="FF3300"/>
      </a:folHlink>
    </a:clrScheme>
    <a:fontScheme name="5_default">
      <a:majorFont>
        <a:latin typeface="Imago"/>
        <a:ea typeface=""/>
        <a:cs typeface="Arial"/>
      </a:majorFont>
      <a:minorFont>
        <a:latin typeface="Imag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lnDef>
  </a:objectDefaults>
  <a:extraClrSchemeLst>
    <a:extraClrScheme>
      <a:clrScheme name="5_default 1">
        <a:dk1>
          <a:srgbClr val="0099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0082DA"/>
        </a:accent2>
        <a:accent3>
          <a:srgbClr val="AAACCD"/>
        </a:accent3>
        <a:accent4>
          <a:srgbClr val="DADADA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2">
        <a:dk1>
          <a:srgbClr val="000000"/>
        </a:dk1>
        <a:lt1>
          <a:srgbClr val="FFFFFF"/>
        </a:lt1>
        <a:dk2>
          <a:srgbClr val="969696"/>
        </a:dk2>
        <a:lt2>
          <a:srgbClr val="009900"/>
        </a:lt2>
        <a:accent1>
          <a:srgbClr val="FF7F00"/>
        </a:accent1>
        <a:accent2>
          <a:srgbClr val="0082DA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">
  <a:themeElements>
    <a:clrScheme name="6_default 2">
      <a:dk1>
        <a:srgbClr val="000000"/>
      </a:dk1>
      <a:lt1>
        <a:srgbClr val="FFFFFF"/>
      </a:lt1>
      <a:dk2>
        <a:srgbClr val="969696"/>
      </a:dk2>
      <a:lt2>
        <a:srgbClr val="009900"/>
      </a:lt2>
      <a:accent1>
        <a:srgbClr val="FF7F00"/>
      </a:accent1>
      <a:accent2>
        <a:srgbClr val="0082DA"/>
      </a:accent2>
      <a:accent3>
        <a:srgbClr val="FFFFFF"/>
      </a:accent3>
      <a:accent4>
        <a:srgbClr val="000000"/>
      </a:accent4>
      <a:accent5>
        <a:srgbClr val="FFC0AA"/>
      </a:accent5>
      <a:accent6>
        <a:srgbClr val="0075C5"/>
      </a:accent6>
      <a:hlink>
        <a:srgbClr val="9933FF"/>
      </a:hlink>
      <a:folHlink>
        <a:srgbClr val="FF3300"/>
      </a:folHlink>
    </a:clrScheme>
    <a:fontScheme name="6_default">
      <a:majorFont>
        <a:latin typeface="Imago"/>
        <a:ea typeface=""/>
        <a:cs typeface="Arial"/>
      </a:majorFont>
      <a:minorFont>
        <a:latin typeface="Imag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lnDef>
  </a:objectDefaults>
  <a:extraClrSchemeLst>
    <a:extraClrScheme>
      <a:clrScheme name="6_default 1">
        <a:dk1>
          <a:srgbClr val="0099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0082DA"/>
        </a:accent2>
        <a:accent3>
          <a:srgbClr val="AAACCD"/>
        </a:accent3>
        <a:accent4>
          <a:srgbClr val="DADADA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2">
        <a:dk1>
          <a:srgbClr val="000000"/>
        </a:dk1>
        <a:lt1>
          <a:srgbClr val="FFFFFF"/>
        </a:lt1>
        <a:dk2>
          <a:srgbClr val="969696"/>
        </a:dk2>
        <a:lt2>
          <a:srgbClr val="009900"/>
        </a:lt2>
        <a:accent1>
          <a:srgbClr val="FF7F00"/>
        </a:accent1>
        <a:accent2>
          <a:srgbClr val="0082DA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oche Documents" ma:contentTypeID="0x010100AD53DAFDFDE94B6094667EA5B3E5B9DE008A86F3B8E087D2409BBA64FC463C25DF" ma:contentTypeVersion="6" ma:contentTypeDescription="" ma:contentTypeScope="" ma:versionID="da2869a2c80e2a043b55a3a0aba6964a">
  <xsd:schema xmlns:xsd="http://www.w3.org/2001/XMLSchema" xmlns:xs="http://www.w3.org/2001/XMLSchema" xmlns:p="http://schemas.microsoft.com/office/2006/metadata/properties" xmlns:ns1="http://schemas.microsoft.com/sharepoint/v3" xmlns:ns2="e889ad21-cd3b-4f6d-bd6e-0cbc90d95cf3" targetNamespace="http://schemas.microsoft.com/office/2006/metadata/properties" ma:root="true" ma:fieldsID="8305139090e0eb19d0bd5b8bf1db6b1a" ns1:_="" ns2:_="">
    <xsd:import namespace="http://schemas.microsoft.com/sharepoint/v3"/>
    <xsd:import namespace="e889ad21-cd3b-4f6d-bd6e-0cbc90d95cf3"/>
    <xsd:element name="properties">
      <xsd:complexType>
        <xsd:sequence>
          <xsd:element name="documentManagement">
            <xsd:complexType>
              <xsd:all>
                <xsd:element ref="ns2:Document_x0020_Status" minOccurs="0"/>
                <xsd:element ref="ns2:Geographical_x0020_Scope" minOccurs="0"/>
                <xsd:element ref="ns1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age" ma:default="English" ma:internalName="Languag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9ad21-cd3b-4f6d-bd6e-0cbc90d95cf3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2" nillable="true" ma:displayName="Document Status" ma:default="Draft" ma:description="Status of document" ma:format="Dropdown" ma:internalName="Document_x0020_Status">
      <xsd:simpleType>
        <xsd:restriction base="dms:Choice">
          <xsd:enumeration value="Draft"/>
          <xsd:enumeration value="Final"/>
          <xsd:enumeration value="Published"/>
          <xsd:enumeration value="Expired"/>
        </xsd:restriction>
      </xsd:simpleType>
    </xsd:element>
    <xsd:element name="Geographical_x0020_Scope" ma:index="3" nillable="true" ma:displayName="Geographical Scope" ma:description="Geographical Scope" ma:format="Dropdown" ma:internalName="Geographical_x0020_Scope">
      <xsd:simpleType>
        <xsd:restriction base="dms:Choice">
          <xsd:enumeration value="Local"/>
          <xsd:enumeration value="Regional"/>
          <xsd:enumeration value="Glob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Geographical_x0020_Scope xmlns="e889ad21-cd3b-4f6d-bd6e-0cbc90d95cf3" xsi:nil="true"/>
    <Document_x0020_Status xmlns="e889ad21-cd3b-4f6d-bd6e-0cbc90d95cf3">Draft</Document_x0020_Status>
  </documentManagement>
</p:properties>
</file>

<file path=customXml/itemProps1.xml><?xml version="1.0" encoding="utf-8"?>
<ds:datastoreItem xmlns:ds="http://schemas.openxmlformats.org/officeDocument/2006/customXml" ds:itemID="{E93EE255-5807-4244-8B07-4BA2F510DA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889ad21-cd3b-4f6d-bd6e-0cbc90d95c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DF6F6F-E4CD-40E7-A477-F0868057F57D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889ad21-cd3b-4f6d-bd6e-0cbc90d95cf3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45235</TotalTime>
  <Pages>16</Pages>
  <Words>793</Words>
  <Application>Microsoft Office PowerPoint</Application>
  <PresentationFormat>A4 Paper (210x297 mm)</PresentationFormat>
  <Paragraphs>140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7_default</vt:lpstr>
      <vt:lpstr>2_default</vt:lpstr>
      <vt:lpstr>3_default</vt:lpstr>
      <vt:lpstr>4_default</vt:lpstr>
      <vt:lpstr>5_default</vt:lpstr>
      <vt:lpstr>6_default</vt:lpstr>
      <vt:lpstr>Equation</vt:lpstr>
      <vt:lpstr>Graph Sheet</vt:lpstr>
      <vt:lpstr>Worksheet</vt:lpstr>
      <vt:lpstr>     Longitudinal Analysis Beyond effect size </vt:lpstr>
      <vt:lpstr>Only size (of effect) matters! The benefit of a treatment is given by the size of its impact on clinical endpoints </vt:lpstr>
      <vt:lpstr>Integrating the dynamic of the response Modeling the system not the data</vt:lpstr>
      <vt:lpstr>PowerPoint Presentation</vt:lpstr>
      <vt:lpstr>The model describes sum of tumor larger diameters in function of time and doses</vt:lpstr>
      <vt:lpstr>Final parameter estimates Tumor growth rate was estimated (~1.5 times) higher in Phase 2 than Phase 3</vt:lpstr>
      <vt:lpstr>Tumor size time course: predicted vs. observed </vt:lpstr>
      <vt:lpstr>Predicted tumor reduction at week 6 (5-FU)</vt:lpstr>
      <vt:lpstr>CRC Survival model build on 5-FU</vt:lpstr>
      <vt:lpstr>Predicted Survival (5-FU)</vt:lpstr>
      <vt:lpstr>Predicting survival for a phase III trial  Capecitabine  </vt:lpstr>
      <vt:lpstr>Predicted Survival (Capecitabine)</vt:lpstr>
      <vt:lpstr>Summary</vt:lpstr>
      <vt:lpstr>Overall conclusion</vt:lpstr>
      <vt:lpstr>Acknowledgements   Valerie Cosson Franziska Schaedeli Ronald Gieschke  And… many others</vt:lpstr>
      <vt:lpstr>PowerPoint Presentation</vt:lpstr>
      <vt:lpstr>Predict “SO14796” from SO14695 Data The model survival predictions (n=301 patients)</vt:lpstr>
      <vt:lpstr>What is the process leading to the observed response?  </vt:lpstr>
      <vt:lpstr>A dose-tumor-survival model for advanced and/or metastatic colorectal cancer (CRC) treated by Capecitabine and 5-FU</vt:lpstr>
      <vt:lpstr>Difference between arms across the 1000 replicates Survival difference between arms is difficult to show with 604 patients per arm</vt:lpstr>
      <vt:lpstr>Predicted survival All studies (604 patients per arm)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Roche Template</dc:title>
  <dc:creator>Bottino, Dean {PTIM~Nutley}</dc:creator>
  <cp:lastModifiedBy>Diack, Cheikh {PTIM~Basel}</cp:lastModifiedBy>
  <cp:revision>527</cp:revision>
  <cp:lastPrinted>2012-01-26T21:32:58Z</cp:lastPrinted>
  <dcterms:created xsi:type="dcterms:W3CDTF">2002-05-06T07:33:01Z</dcterms:created>
  <dcterms:modified xsi:type="dcterms:W3CDTF">2012-09-13T05:26:32Z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">
    <vt:lpwstr>NA</vt:lpwstr>
  </property>
  <property fmtid="{D5CDD505-2E9C-101B-9397-08002B2CF9AE}" pid="3" name="ContentType">
    <vt:lpwstr>Roche Documents</vt:lpwstr>
  </property>
  <property fmtid="{D5CDD505-2E9C-101B-9397-08002B2CF9AE}" pid="4" name="Location of Talk">
    <vt:lpwstr>NA</vt:lpwstr>
  </property>
  <property fmtid="{D5CDD505-2E9C-101B-9397-08002B2CF9AE}" pid="5" name="Date of Talk">
    <vt:lpwstr>2010-04-18T00:00:00Z</vt:lpwstr>
  </property>
  <property fmtid="{D5CDD505-2E9C-101B-9397-08002B2CF9AE}" pid="6" name="Subject">
    <vt:lpwstr/>
  </property>
  <property fmtid="{D5CDD505-2E9C-101B-9397-08002B2CF9AE}" pid="7" name="Keywords">
    <vt:lpwstr/>
  </property>
  <property fmtid="{D5CDD505-2E9C-101B-9397-08002B2CF9AE}" pid="8" name="_Author">
    <vt:lpwstr/>
  </property>
  <property fmtid="{D5CDD505-2E9C-101B-9397-08002B2CF9AE}" pid="9" name="_Category">
    <vt:lpwstr/>
  </property>
  <property fmtid="{D5CDD505-2E9C-101B-9397-08002B2CF9AE}" pid="10" name="Slides">
    <vt:lpwstr>51</vt:lpwstr>
  </property>
  <property fmtid="{D5CDD505-2E9C-101B-9397-08002B2CF9AE}" pid="11" name="Categories">
    <vt:lpwstr/>
  </property>
  <property fmtid="{D5CDD505-2E9C-101B-9397-08002B2CF9AE}" pid="12" name="Approval Level">
    <vt:lpwstr/>
  </property>
  <property fmtid="{D5CDD505-2E9C-101B-9397-08002B2CF9AE}" pid="13" name="_Comments">
    <vt:lpwstr/>
  </property>
  <property fmtid="{D5CDD505-2E9C-101B-9397-08002B2CF9AE}" pid="14" name="Assigned To">
    <vt:lpwstr/>
  </property>
  <property fmtid="{D5CDD505-2E9C-101B-9397-08002B2CF9AE}" pid="15" name="Shared By">
    <vt:lpwstr/>
  </property>
  <property fmtid="{D5CDD505-2E9C-101B-9397-08002B2CF9AE}" pid="16" name="Share">
    <vt:lpwstr/>
  </property>
  <property fmtid="{D5CDD505-2E9C-101B-9397-08002B2CF9AE}" pid="17" name="Published By">
    <vt:lpwstr/>
  </property>
  <property fmtid="{D5CDD505-2E9C-101B-9397-08002B2CF9AE}" pid="18" name="Collaboration">
    <vt:lpwstr/>
  </property>
  <property fmtid="{D5CDD505-2E9C-101B-9397-08002B2CF9AE}" pid="19" name="URL">
    <vt:lpwstr/>
  </property>
  <property fmtid="{D5CDD505-2E9C-101B-9397-08002B2CF9AE}" pid="20" name="ContentTypeId">
    <vt:lpwstr>0x010100AD53DAFDFDE94B6094667EA5B3E5B9DE008A86F3B8E087D2409BBA64FC463C25DF</vt:lpwstr>
  </property>
</Properties>
</file>